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media/media1.mp4" ContentType="video/unknown"/>
  <Override PartName="/ppt/media/media2.mp4" ContentType="video/unknown"/>
  <Override PartName="/ppt/media/media3.mp4" ContentType="video/unknown"/>
  <Override PartName="/ppt/media/image1.jpeg" ContentType="image/jpeg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media/media1.mpg" ContentType="video/unknown"/>
  <Override PartName="/ppt/media/media2.mpg" ContentType="video/unknown"/>
  <Override PartName="/ppt/notesSlides/notesSlide3.xml" ContentType="application/vnd.openxmlformats-officedocument.presentationml.notesSlide+xml"/>
  <Override PartName="/ppt/media/media4.mp4" ContentType="video/unknown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 b="def" i="def"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19" name="Shape 21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</Relationships>
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2.xml"/><Relationship Id="rId2" Type="http://schemas.openxmlformats.org/officeDocument/2006/relationships/notesMaster" Target="../notesMasters/notesMaster1.xml"/></Relationships>
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52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Shape 43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35" name="Shape 43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A:  u and v are unknown, 1 equation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Shape 45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59" name="Shape 45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A:  u and v are unknown, 1 equation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Shape 72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21" name="Shape 72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15’ from last point</a:t>
            </a:r>
          </a:p>
        </p:txBody>
      </p:sp>
    </p:spTree>
  </p:cSld>
  <p:clrMapOvr>
    <a:masterClrMapping/>
  </p:clrMapOvr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1270000" y="50419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/>
          <p:nvPr>
            <p:ph type="body" sz="quarter" idx="13"/>
          </p:nvPr>
        </p:nvSpPr>
        <p:spPr>
          <a:xfrm>
            <a:off x="1270000" y="6362700"/>
            <a:ext cx="10464800" cy="461366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i="1" sz="2400"/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“Type a quote here.”"/>
          <p:cNvSpPr txBox="1"/>
          <p:nvPr>
            <p:ph type="body" sz="quarter" idx="14"/>
          </p:nvPr>
        </p:nvSpPr>
        <p:spPr>
          <a:xfrm>
            <a:off x="1270000" y="4267112"/>
            <a:ext cx="10464800" cy="609776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4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“Type a quote here.” </a:t>
            </a:r>
          </a:p>
        </p:txBody>
      </p:sp>
      <p:sp>
        <p:nvSpPr>
          <p:cNvPr id="9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itle Text"/>
          <p:cNvSpPr txBox="1"/>
          <p:nvPr>
            <p:ph type="title"/>
          </p:nvPr>
        </p:nvSpPr>
        <p:spPr>
          <a:xfrm>
            <a:off x="650238" y="-2"/>
            <a:ext cx="11704324" cy="1300482"/>
          </a:xfrm>
          <a:prstGeom prst="rect">
            <a:avLst/>
          </a:prstGeom>
        </p:spPr>
        <p:txBody>
          <a:bodyPr lIns="65022" tIns="65022" rIns="65022" bIns="65022"/>
          <a:lstStyle>
            <a:lvl1pPr algn="l" defTabSz="1300480">
              <a:defRPr sz="5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18" name="Body Level One…"/>
          <p:cNvSpPr txBox="1"/>
          <p:nvPr>
            <p:ph type="body" idx="1"/>
          </p:nvPr>
        </p:nvSpPr>
        <p:spPr>
          <a:xfrm>
            <a:off x="650238" y="1408852"/>
            <a:ext cx="11704324" cy="7303914"/>
          </a:xfrm>
          <a:prstGeom prst="rect">
            <a:avLst/>
          </a:prstGeom>
        </p:spPr>
        <p:txBody>
          <a:bodyPr lIns="65022" tIns="65022" rIns="65022" bIns="65022" anchor="t"/>
          <a:lstStyle>
            <a:lvl1pPr marL="471487" indent="-471487" defTabSz="1300480">
              <a:spcBef>
                <a:spcPts val="1000"/>
              </a:spcBef>
              <a:buSzPct val="100000"/>
              <a:buFont typeface="Arial"/>
              <a:defRPr sz="4400">
                <a:latin typeface="Calibri"/>
                <a:ea typeface="Calibri"/>
                <a:cs typeface="Calibri"/>
                <a:sym typeface="Calibri"/>
              </a:defRPr>
            </a:lvl1pPr>
            <a:lvl2pPr marL="906234" indent="-449034" defTabSz="1300480">
              <a:spcBef>
                <a:spcPts val="1000"/>
              </a:spcBef>
              <a:buSzPct val="100000"/>
              <a:buFont typeface="Arial"/>
              <a:buChar char="–"/>
              <a:defRPr sz="4400">
                <a:latin typeface="Calibri"/>
                <a:ea typeface="Calibri"/>
                <a:cs typeface="Calibri"/>
                <a:sym typeface="Calibri"/>
              </a:defRPr>
            </a:lvl2pPr>
            <a:lvl3pPr indent="-419100" defTabSz="1300480">
              <a:spcBef>
                <a:spcPts val="1000"/>
              </a:spcBef>
              <a:buSzPct val="100000"/>
              <a:buFont typeface="Arial"/>
              <a:defRPr sz="4400">
                <a:latin typeface="Calibri"/>
                <a:ea typeface="Calibri"/>
                <a:cs typeface="Calibri"/>
                <a:sym typeface="Calibri"/>
              </a:defRPr>
            </a:lvl3pPr>
            <a:lvl4pPr marL="1874520" indent="-502919" defTabSz="1300480">
              <a:spcBef>
                <a:spcPts val="1000"/>
              </a:spcBef>
              <a:buSzPct val="100000"/>
              <a:buFont typeface="Arial"/>
              <a:buChar char="–"/>
              <a:defRPr sz="4400">
                <a:latin typeface="Calibri"/>
                <a:ea typeface="Calibri"/>
                <a:cs typeface="Calibri"/>
                <a:sym typeface="Calibri"/>
              </a:defRPr>
            </a:lvl4pPr>
            <a:lvl5pPr marL="2331720" indent="-502920" defTabSz="1300480">
              <a:spcBef>
                <a:spcPts val="1000"/>
              </a:spcBef>
              <a:buSzPct val="100000"/>
              <a:buFont typeface="Arial"/>
              <a:buChar char="»"/>
              <a:defRPr sz="4400"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9" name="Slide Number"/>
          <p:cNvSpPr txBox="1"/>
          <p:nvPr>
            <p:ph type="sldNum" sz="quarter" idx="2"/>
          </p:nvPr>
        </p:nvSpPr>
        <p:spPr>
          <a:xfrm>
            <a:off x="12005835" y="9114113"/>
            <a:ext cx="348725" cy="371347"/>
          </a:xfrm>
          <a:prstGeom prst="rect">
            <a:avLst/>
          </a:prstGeom>
        </p:spPr>
        <p:txBody>
          <a:bodyPr lIns="65022" tIns="65022" rIns="65022" bIns="65022" anchor="ctr"/>
          <a:lstStyle>
            <a:lvl1pPr algn="r" defTabSz="1300480">
              <a:defRPr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itle Text"/>
          <p:cNvSpPr txBox="1"/>
          <p:nvPr>
            <p:ph type="title"/>
          </p:nvPr>
        </p:nvSpPr>
        <p:spPr>
          <a:xfrm>
            <a:off x="894079" y="519290"/>
            <a:ext cx="11216641" cy="1885246"/>
          </a:xfrm>
          <a:prstGeom prst="rect">
            <a:avLst/>
          </a:prstGeom>
        </p:spPr>
        <p:txBody>
          <a:bodyPr lIns="65023" tIns="65023" rIns="65023" bIns="65023"/>
          <a:lstStyle>
            <a:lvl1pPr algn="l" defTabSz="1300480">
              <a:lnSpc>
                <a:spcPct val="90000"/>
              </a:lnSpc>
              <a:defRPr sz="62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27" name="Body Level One…"/>
          <p:cNvSpPr txBox="1"/>
          <p:nvPr>
            <p:ph type="body" idx="1"/>
          </p:nvPr>
        </p:nvSpPr>
        <p:spPr>
          <a:xfrm>
            <a:off x="894079" y="2596444"/>
            <a:ext cx="11216641" cy="6188570"/>
          </a:xfrm>
          <a:prstGeom prst="rect">
            <a:avLst/>
          </a:prstGeom>
        </p:spPr>
        <p:txBody>
          <a:bodyPr lIns="65023" tIns="65023" rIns="65023" bIns="65023" anchor="t"/>
          <a:lstStyle>
            <a:lvl1pPr marL="310242" indent="-310242" defTabSz="1300480">
              <a:lnSpc>
                <a:spcPct val="90000"/>
              </a:lnSpc>
              <a:spcBef>
                <a:spcPts val="1400"/>
              </a:spcBef>
              <a:buSzPct val="100000"/>
              <a:buFont typeface="Arial"/>
              <a:defRPr sz="3800">
                <a:latin typeface="Calibri"/>
                <a:ea typeface="Calibri"/>
                <a:cs typeface="Calibri"/>
                <a:sym typeface="Calibri"/>
              </a:defRPr>
            </a:lvl1pPr>
            <a:lvl2pPr marL="819150" indent="-361950" defTabSz="1300480">
              <a:lnSpc>
                <a:spcPct val="90000"/>
              </a:lnSpc>
              <a:spcBef>
                <a:spcPts val="1400"/>
              </a:spcBef>
              <a:buSzPct val="100000"/>
              <a:buFont typeface="Arial"/>
              <a:defRPr sz="3800">
                <a:latin typeface="Calibri"/>
                <a:ea typeface="Calibri"/>
                <a:cs typeface="Calibri"/>
                <a:sym typeface="Calibri"/>
              </a:defRPr>
            </a:lvl2pPr>
            <a:lvl3pPr marL="1348739" indent="-434339" defTabSz="1300480">
              <a:lnSpc>
                <a:spcPct val="90000"/>
              </a:lnSpc>
              <a:spcBef>
                <a:spcPts val="1400"/>
              </a:spcBef>
              <a:buSzPct val="100000"/>
              <a:buFont typeface="Arial"/>
              <a:defRPr sz="3800">
                <a:latin typeface="Calibri"/>
                <a:ea typeface="Calibri"/>
                <a:cs typeface="Calibri"/>
                <a:sym typeface="Calibri"/>
              </a:defRPr>
            </a:lvl3pPr>
            <a:lvl4pPr marL="1854200" indent="-482600" defTabSz="1300480">
              <a:lnSpc>
                <a:spcPct val="90000"/>
              </a:lnSpc>
              <a:spcBef>
                <a:spcPts val="1400"/>
              </a:spcBef>
              <a:buSzPct val="100000"/>
              <a:buFont typeface="Arial"/>
              <a:defRPr sz="3800">
                <a:latin typeface="Calibri"/>
                <a:ea typeface="Calibri"/>
                <a:cs typeface="Calibri"/>
                <a:sym typeface="Calibri"/>
              </a:defRPr>
            </a:lvl4pPr>
            <a:lvl5pPr marL="2311400" indent="-482600" defTabSz="1300480">
              <a:lnSpc>
                <a:spcPct val="90000"/>
              </a:lnSpc>
              <a:spcBef>
                <a:spcPts val="1400"/>
              </a:spcBef>
              <a:buSzPct val="100000"/>
              <a:buFont typeface="Arial"/>
              <a:defRPr sz="3800"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8" name="Slide Number"/>
          <p:cNvSpPr txBox="1"/>
          <p:nvPr>
            <p:ph type="sldNum" sz="quarter" idx="2"/>
          </p:nvPr>
        </p:nvSpPr>
        <p:spPr>
          <a:xfrm>
            <a:off x="11761994" y="9114114"/>
            <a:ext cx="348727" cy="371349"/>
          </a:xfrm>
          <a:prstGeom prst="rect">
            <a:avLst/>
          </a:prstGeom>
        </p:spPr>
        <p:txBody>
          <a:bodyPr lIns="65023" tIns="65023" rIns="65023" bIns="65023" anchor="ctr"/>
          <a:lstStyle>
            <a:lvl1pPr algn="r" defTabSz="1300480"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Title Text"/>
          <p:cNvSpPr txBox="1"/>
          <p:nvPr>
            <p:ph type="title"/>
          </p:nvPr>
        </p:nvSpPr>
        <p:spPr>
          <a:xfrm>
            <a:off x="887307" y="2431628"/>
            <a:ext cx="11216641" cy="4057227"/>
          </a:xfrm>
          <a:prstGeom prst="rect">
            <a:avLst/>
          </a:prstGeom>
        </p:spPr>
        <p:txBody>
          <a:bodyPr lIns="65023" tIns="65023" rIns="65023" bIns="65023" anchor="b"/>
          <a:lstStyle>
            <a:lvl1pPr algn="l" defTabSz="1300480">
              <a:lnSpc>
                <a:spcPct val="90000"/>
              </a:lnSpc>
              <a:defRPr sz="84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36" name="Body Level One…"/>
          <p:cNvSpPr txBox="1"/>
          <p:nvPr>
            <p:ph type="body" sz="quarter" idx="1"/>
          </p:nvPr>
        </p:nvSpPr>
        <p:spPr>
          <a:xfrm>
            <a:off x="887307" y="6527238"/>
            <a:ext cx="11216641" cy="2133600"/>
          </a:xfrm>
          <a:prstGeom prst="rect">
            <a:avLst/>
          </a:prstGeom>
        </p:spPr>
        <p:txBody>
          <a:bodyPr lIns="65023" tIns="65023" rIns="65023" bIns="65023" anchor="t"/>
          <a:lstStyle>
            <a:lvl1pPr marL="0" indent="0" defTabSz="1300480">
              <a:lnSpc>
                <a:spcPct val="90000"/>
              </a:lnSpc>
              <a:spcBef>
                <a:spcPts val="1400"/>
              </a:spcBef>
              <a:buSzTx/>
              <a:buNone/>
              <a:defRPr sz="3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indent="457200" defTabSz="1300480">
              <a:lnSpc>
                <a:spcPct val="90000"/>
              </a:lnSpc>
              <a:spcBef>
                <a:spcPts val="1400"/>
              </a:spcBef>
              <a:buSzTx/>
              <a:buNone/>
              <a:defRPr sz="3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indent="914400" defTabSz="1300480">
              <a:lnSpc>
                <a:spcPct val="90000"/>
              </a:lnSpc>
              <a:spcBef>
                <a:spcPts val="1400"/>
              </a:spcBef>
              <a:buSzTx/>
              <a:buNone/>
              <a:defRPr sz="3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indent="1371600" defTabSz="1300480">
              <a:lnSpc>
                <a:spcPct val="90000"/>
              </a:lnSpc>
              <a:spcBef>
                <a:spcPts val="1400"/>
              </a:spcBef>
              <a:buSzTx/>
              <a:buNone/>
              <a:defRPr sz="3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indent="1828800" defTabSz="1300480">
              <a:lnSpc>
                <a:spcPct val="90000"/>
              </a:lnSpc>
              <a:spcBef>
                <a:spcPts val="1400"/>
              </a:spcBef>
              <a:buSzTx/>
              <a:buNone/>
              <a:defRPr sz="3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7" name="Slide Number"/>
          <p:cNvSpPr txBox="1"/>
          <p:nvPr>
            <p:ph type="sldNum" sz="quarter" idx="2"/>
          </p:nvPr>
        </p:nvSpPr>
        <p:spPr>
          <a:xfrm>
            <a:off x="11761994" y="9114114"/>
            <a:ext cx="348727" cy="371349"/>
          </a:xfrm>
          <a:prstGeom prst="rect">
            <a:avLst/>
          </a:prstGeom>
        </p:spPr>
        <p:txBody>
          <a:bodyPr lIns="65023" tIns="65023" rIns="65023" bIns="65023" anchor="ctr"/>
          <a:lstStyle>
            <a:lvl1pPr algn="r" defTabSz="1300480"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Title Text"/>
          <p:cNvSpPr txBox="1"/>
          <p:nvPr>
            <p:ph type="title"/>
          </p:nvPr>
        </p:nvSpPr>
        <p:spPr>
          <a:xfrm>
            <a:off x="904446" y="520583"/>
            <a:ext cx="11195908" cy="1886267"/>
          </a:xfrm>
          <a:prstGeom prst="rect">
            <a:avLst/>
          </a:prstGeom>
        </p:spPr>
        <p:txBody>
          <a:bodyPr lIns="64903" tIns="64903" rIns="64903" bIns="64903" anchor="t"/>
          <a:lstStyle>
            <a:lvl1pPr algn="l" defTabSz="1298076">
              <a:lnSpc>
                <a:spcPct val="90000"/>
              </a:lnSpc>
              <a:defRPr sz="62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45" name="Body Level One…"/>
          <p:cNvSpPr txBox="1"/>
          <p:nvPr>
            <p:ph type="body" idx="1"/>
          </p:nvPr>
        </p:nvSpPr>
        <p:spPr>
          <a:xfrm>
            <a:off x="904446" y="2598406"/>
            <a:ext cx="11195908" cy="6192906"/>
          </a:xfrm>
          <a:prstGeom prst="rect">
            <a:avLst/>
          </a:prstGeom>
        </p:spPr>
        <p:txBody>
          <a:bodyPr lIns="64903" tIns="64903" rIns="64903" bIns="64903" anchor="t"/>
          <a:lstStyle>
            <a:lvl1pPr marL="310242" indent="-310242" defTabSz="1298076">
              <a:lnSpc>
                <a:spcPct val="90000"/>
              </a:lnSpc>
              <a:spcBef>
                <a:spcPts val="1400"/>
              </a:spcBef>
              <a:buSzPct val="100000"/>
              <a:buFont typeface="Arial"/>
              <a:defRPr sz="3800">
                <a:latin typeface="Calibri"/>
                <a:ea typeface="Calibri"/>
                <a:cs typeface="Calibri"/>
                <a:sym typeface="Calibri"/>
              </a:defRPr>
            </a:lvl1pPr>
            <a:lvl2pPr marL="819150" indent="-361950" defTabSz="1298076">
              <a:lnSpc>
                <a:spcPct val="90000"/>
              </a:lnSpc>
              <a:spcBef>
                <a:spcPts val="1400"/>
              </a:spcBef>
              <a:buSzPct val="100000"/>
              <a:buFont typeface="Arial"/>
              <a:defRPr sz="3800">
                <a:latin typeface="Calibri"/>
                <a:ea typeface="Calibri"/>
                <a:cs typeface="Calibri"/>
                <a:sym typeface="Calibri"/>
              </a:defRPr>
            </a:lvl2pPr>
            <a:lvl3pPr marL="1348739" indent="-434339" defTabSz="1298076">
              <a:lnSpc>
                <a:spcPct val="90000"/>
              </a:lnSpc>
              <a:spcBef>
                <a:spcPts val="1400"/>
              </a:spcBef>
              <a:buSzPct val="100000"/>
              <a:buFont typeface="Arial"/>
              <a:defRPr sz="3800">
                <a:latin typeface="Calibri"/>
                <a:ea typeface="Calibri"/>
                <a:cs typeface="Calibri"/>
                <a:sym typeface="Calibri"/>
              </a:defRPr>
            </a:lvl3pPr>
            <a:lvl4pPr marL="1854200" indent="-482600" defTabSz="1298076">
              <a:lnSpc>
                <a:spcPct val="90000"/>
              </a:lnSpc>
              <a:spcBef>
                <a:spcPts val="1400"/>
              </a:spcBef>
              <a:buSzPct val="100000"/>
              <a:buFont typeface="Arial"/>
              <a:defRPr sz="3800">
                <a:latin typeface="Calibri"/>
                <a:ea typeface="Calibri"/>
                <a:cs typeface="Calibri"/>
                <a:sym typeface="Calibri"/>
              </a:defRPr>
            </a:lvl4pPr>
            <a:lvl5pPr marL="2311400" indent="-482600" defTabSz="1298076">
              <a:lnSpc>
                <a:spcPct val="90000"/>
              </a:lnSpc>
              <a:spcBef>
                <a:spcPts val="1400"/>
              </a:spcBef>
              <a:buSzPct val="100000"/>
              <a:buFont typeface="Arial"/>
              <a:defRPr sz="3800"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6" name="Slide Number"/>
          <p:cNvSpPr txBox="1"/>
          <p:nvPr>
            <p:ph type="sldNum" sz="quarter" idx="2"/>
          </p:nvPr>
        </p:nvSpPr>
        <p:spPr>
          <a:xfrm>
            <a:off x="6286053" y="8779792"/>
            <a:ext cx="3028846" cy="520701"/>
          </a:xfrm>
          <a:prstGeom prst="rect">
            <a:avLst/>
          </a:prstGeom>
        </p:spPr>
        <p:txBody>
          <a:bodyPr lIns="64903" tIns="64903" rIns="64903" bIns="64903" anchor="ctr"/>
          <a:lstStyle>
            <a:lvl1pPr algn="r" defTabSz="1298076"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Title Text"/>
          <p:cNvSpPr txBox="1"/>
          <p:nvPr>
            <p:ph type="title"/>
          </p:nvPr>
        </p:nvSpPr>
        <p:spPr>
          <a:xfrm>
            <a:off x="985576" y="867587"/>
            <a:ext cx="11033648" cy="1626728"/>
          </a:xfrm>
          <a:prstGeom prst="rect">
            <a:avLst/>
          </a:prstGeom>
        </p:spPr>
        <p:txBody>
          <a:bodyPr lIns="64903" tIns="64903" rIns="64903" bIns="64903" anchor="t"/>
          <a:lstStyle>
            <a:lvl1pPr algn="l" defTabSz="1298076">
              <a:lnSpc>
                <a:spcPct val="90000"/>
              </a:lnSpc>
              <a:defRPr sz="62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54" name="Slide Number"/>
          <p:cNvSpPr txBox="1"/>
          <p:nvPr>
            <p:ph type="sldNum" sz="quarter" idx="2"/>
          </p:nvPr>
        </p:nvSpPr>
        <p:spPr>
          <a:xfrm>
            <a:off x="12019" y="0"/>
            <a:ext cx="451476" cy="498108"/>
          </a:xfrm>
          <a:prstGeom prst="rect">
            <a:avLst/>
          </a:prstGeom>
        </p:spPr>
        <p:txBody>
          <a:bodyPr lIns="64903" tIns="64903" rIns="64903" bIns="64903"/>
          <a:lstStyle>
            <a:lvl1pPr algn="l" defTabSz="1298076">
              <a:defRPr sz="24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Title Text"/>
          <p:cNvSpPr txBox="1"/>
          <p:nvPr>
            <p:ph type="title"/>
          </p:nvPr>
        </p:nvSpPr>
        <p:spPr>
          <a:xfrm>
            <a:off x="904446" y="519650"/>
            <a:ext cx="11195908" cy="1886553"/>
          </a:xfrm>
          <a:prstGeom prst="rect">
            <a:avLst/>
          </a:prstGeom>
        </p:spPr>
        <p:txBody>
          <a:bodyPr lIns="64903" tIns="64903" rIns="64903" bIns="64903"/>
          <a:lstStyle>
            <a:lvl1pPr algn="l" defTabSz="1298076">
              <a:lnSpc>
                <a:spcPct val="90000"/>
              </a:lnSpc>
              <a:defRPr sz="62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62" name="Body Level One…"/>
          <p:cNvSpPr txBox="1"/>
          <p:nvPr>
            <p:ph type="body" idx="1"/>
          </p:nvPr>
        </p:nvSpPr>
        <p:spPr>
          <a:xfrm>
            <a:off x="904446" y="2598244"/>
            <a:ext cx="11195908" cy="6192860"/>
          </a:xfrm>
          <a:prstGeom prst="rect">
            <a:avLst/>
          </a:prstGeom>
        </p:spPr>
        <p:txBody>
          <a:bodyPr lIns="64903" tIns="64903" rIns="64903" bIns="64903" anchor="t"/>
          <a:lstStyle>
            <a:lvl1pPr marL="310242" indent="-310242" defTabSz="1298076">
              <a:lnSpc>
                <a:spcPct val="90000"/>
              </a:lnSpc>
              <a:spcBef>
                <a:spcPts val="1400"/>
              </a:spcBef>
              <a:buSzPct val="100000"/>
              <a:buFont typeface="Arial"/>
              <a:defRPr sz="3800">
                <a:latin typeface="Calibri"/>
                <a:ea typeface="Calibri"/>
                <a:cs typeface="Calibri"/>
                <a:sym typeface="Calibri"/>
              </a:defRPr>
            </a:lvl1pPr>
            <a:lvl2pPr marL="819150" indent="-361950" defTabSz="1298076">
              <a:lnSpc>
                <a:spcPct val="90000"/>
              </a:lnSpc>
              <a:spcBef>
                <a:spcPts val="1400"/>
              </a:spcBef>
              <a:buSzPct val="100000"/>
              <a:buFont typeface="Arial"/>
              <a:defRPr sz="3800">
                <a:latin typeface="Calibri"/>
                <a:ea typeface="Calibri"/>
                <a:cs typeface="Calibri"/>
                <a:sym typeface="Calibri"/>
              </a:defRPr>
            </a:lvl2pPr>
            <a:lvl3pPr marL="1348739" indent="-434339" defTabSz="1298076">
              <a:lnSpc>
                <a:spcPct val="90000"/>
              </a:lnSpc>
              <a:spcBef>
                <a:spcPts val="1400"/>
              </a:spcBef>
              <a:buSzPct val="100000"/>
              <a:buFont typeface="Arial"/>
              <a:defRPr sz="3800">
                <a:latin typeface="Calibri"/>
                <a:ea typeface="Calibri"/>
                <a:cs typeface="Calibri"/>
                <a:sym typeface="Calibri"/>
              </a:defRPr>
            </a:lvl3pPr>
            <a:lvl4pPr marL="1854200" indent="-482600" defTabSz="1298076">
              <a:lnSpc>
                <a:spcPct val="90000"/>
              </a:lnSpc>
              <a:spcBef>
                <a:spcPts val="1400"/>
              </a:spcBef>
              <a:buSzPct val="100000"/>
              <a:buFont typeface="Arial"/>
              <a:defRPr sz="3800">
                <a:latin typeface="Calibri"/>
                <a:ea typeface="Calibri"/>
                <a:cs typeface="Calibri"/>
                <a:sym typeface="Calibri"/>
              </a:defRPr>
            </a:lvl4pPr>
            <a:lvl5pPr marL="2311400" indent="-482600" defTabSz="1298076">
              <a:lnSpc>
                <a:spcPct val="90000"/>
              </a:lnSpc>
              <a:spcBef>
                <a:spcPts val="1400"/>
              </a:spcBef>
              <a:buSzPct val="100000"/>
              <a:buFont typeface="Arial"/>
              <a:defRPr sz="3800"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3" name="Slide Number"/>
          <p:cNvSpPr txBox="1"/>
          <p:nvPr>
            <p:ph type="sldNum" sz="quarter" idx="2"/>
          </p:nvPr>
        </p:nvSpPr>
        <p:spPr>
          <a:xfrm>
            <a:off x="11751867" y="9120681"/>
            <a:ext cx="348487" cy="371108"/>
          </a:xfrm>
          <a:prstGeom prst="rect">
            <a:avLst/>
          </a:prstGeom>
        </p:spPr>
        <p:txBody>
          <a:bodyPr lIns="64903" tIns="64903" rIns="64903" bIns="64903" anchor="ctr"/>
          <a:lstStyle>
            <a:lvl1pPr algn="r" defTabSz="1298076"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TextBox 12"/>
          <p:cNvSpPr txBox="1"/>
          <p:nvPr/>
        </p:nvSpPr>
        <p:spPr>
          <a:xfrm>
            <a:off x="7116515" y="9159493"/>
            <a:ext cx="3178952" cy="1323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>
            <a:spAutoFit/>
          </a:bodyPr>
          <a:lstStyle/>
          <a:p>
            <a:pPr algn="l" defTabSz="650240">
              <a:defRPr b="0">
                <a:solidFill>
                  <a:srgbClr val="FFFFFF"/>
                </a:solidFill>
                <a:latin typeface="Geneva"/>
                <a:ea typeface="Geneva"/>
                <a:cs typeface="Geneva"/>
                <a:sym typeface="Geneva"/>
              </a:defRPr>
            </a:pPr>
            <a:r>
              <a:t>Lecture 17 -  </a:t>
            </a:r>
          </a:p>
          <a:p>
            <a:pPr algn="l" defTabSz="650240">
              <a:defRPr b="0">
                <a:solidFill>
                  <a:srgbClr val="FFFFFF"/>
                </a:solidFill>
                <a:latin typeface="Geneva"/>
                <a:ea typeface="Geneva"/>
                <a:cs typeface="Geneva"/>
                <a:sym typeface="Geneva"/>
              </a:defRPr>
            </a:pPr>
          </a:p>
        </p:txBody>
      </p:sp>
      <p:sp>
        <p:nvSpPr>
          <p:cNvPr id="171" name="TextBox 6"/>
          <p:cNvSpPr txBox="1"/>
          <p:nvPr/>
        </p:nvSpPr>
        <p:spPr>
          <a:xfrm>
            <a:off x="650239" y="9163727"/>
            <a:ext cx="3142828" cy="4877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>
            <a:spAutoFit/>
          </a:bodyPr>
          <a:lstStyle>
            <a:lvl1pPr algn="l" defTabSz="650240">
              <a:defRPr b="0" sz="2200">
                <a:solidFill>
                  <a:srgbClr val="FFFFFF"/>
                </a:solidFill>
                <a:latin typeface="Geneva"/>
                <a:ea typeface="Geneva"/>
                <a:cs typeface="Geneva"/>
                <a:sym typeface="Geneva"/>
              </a:defRPr>
            </a:lvl1pPr>
          </a:lstStyle>
          <a:p>
            <a:pPr/>
            <a:r>
              <a:t>Stanford University</a:t>
            </a:r>
          </a:p>
        </p:txBody>
      </p:sp>
      <p:sp>
        <p:nvSpPr>
          <p:cNvPr id="172" name="Title Text"/>
          <p:cNvSpPr txBox="1"/>
          <p:nvPr>
            <p:ph type="title"/>
          </p:nvPr>
        </p:nvSpPr>
        <p:spPr>
          <a:xfrm>
            <a:off x="650239" y="390596"/>
            <a:ext cx="11704322" cy="1625601"/>
          </a:xfrm>
          <a:prstGeom prst="rect">
            <a:avLst/>
          </a:prstGeom>
        </p:spPr>
        <p:txBody>
          <a:bodyPr lIns="65023" tIns="65023" rIns="65023" bIns="65023"/>
          <a:lstStyle>
            <a:lvl1pPr defTabSz="650240">
              <a:defRPr sz="62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73" name="Body Level One…"/>
          <p:cNvSpPr txBox="1"/>
          <p:nvPr>
            <p:ph type="body" idx="1"/>
          </p:nvPr>
        </p:nvSpPr>
        <p:spPr>
          <a:xfrm>
            <a:off x="650239" y="2275839"/>
            <a:ext cx="11704322" cy="6436927"/>
          </a:xfrm>
          <a:prstGeom prst="rect">
            <a:avLst/>
          </a:prstGeom>
        </p:spPr>
        <p:txBody>
          <a:bodyPr lIns="65023" tIns="65023" rIns="65023" bIns="65023" anchor="t"/>
          <a:lstStyle>
            <a:lvl1pPr marL="471487" indent="-471487" defTabSz="650240">
              <a:spcBef>
                <a:spcPts val="1000"/>
              </a:spcBef>
              <a:buSzPct val="100000"/>
              <a:buFont typeface="Arial"/>
              <a:defRPr sz="4400">
                <a:latin typeface="Calibri"/>
                <a:ea typeface="Calibri"/>
                <a:cs typeface="Calibri"/>
                <a:sym typeface="Calibri"/>
              </a:defRPr>
            </a:lvl1pPr>
            <a:lvl2pPr marL="906235" indent="-449035" defTabSz="650240">
              <a:spcBef>
                <a:spcPts val="1000"/>
              </a:spcBef>
              <a:buSzPct val="100000"/>
              <a:buFont typeface="Arial"/>
              <a:buChar char="–"/>
              <a:defRPr sz="4400">
                <a:latin typeface="Calibri"/>
                <a:ea typeface="Calibri"/>
                <a:cs typeface="Calibri"/>
                <a:sym typeface="Calibri"/>
              </a:defRPr>
            </a:lvl2pPr>
            <a:lvl3pPr indent="-419100" defTabSz="650240">
              <a:spcBef>
                <a:spcPts val="1000"/>
              </a:spcBef>
              <a:buSzPct val="100000"/>
              <a:buFont typeface="Arial"/>
              <a:defRPr sz="4400">
                <a:latin typeface="Calibri"/>
                <a:ea typeface="Calibri"/>
                <a:cs typeface="Calibri"/>
                <a:sym typeface="Calibri"/>
              </a:defRPr>
            </a:lvl3pPr>
            <a:lvl4pPr marL="1874520" indent="-502920" defTabSz="650240">
              <a:spcBef>
                <a:spcPts val="1000"/>
              </a:spcBef>
              <a:buSzPct val="100000"/>
              <a:buFont typeface="Arial"/>
              <a:buChar char="–"/>
              <a:defRPr sz="4400">
                <a:latin typeface="Calibri"/>
                <a:ea typeface="Calibri"/>
                <a:cs typeface="Calibri"/>
                <a:sym typeface="Calibri"/>
              </a:defRPr>
            </a:lvl4pPr>
            <a:lvl5pPr marL="2331720" indent="-502920" defTabSz="650240">
              <a:spcBef>
                <a:spcPts val="1000"/>
              </a:spcBef>
              <a:buSzPct val="100000"/>
              <a:buFont typeface="Arial"/>
              <a:buChar char="»"/>
              <a:defRPr sz="4400"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4" name="Slide Number"/>
          <p:cNvSpPr txBox="1"/>
          <p:nvPr>
            <p:ph type="sldNum" sz="quarter" idx="2"/>
          </p:nvPr>
        </p:nvSpPr>
        <p:spPr>
          <a:xfrm>
            <a:off x="8994986" y="9125937"/>
            <a:ext cx="451716" cy="498349"/>
          </a:xfrm>
          <a:prstGeom prst="rect">
            <a:avLst/>
          </a:prstGeom>
        </p:spPr>
        <p:txBody>
          <a:bodyPr lIns="65023" tIns="65023" rIns="65023" bIns="65023"/>
          <a:lstStyle>
            <a:lvl1pPr algn="l" defTabSz="650240">
              <a:def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/>
          <p:nvPr>
            <p:ph type="pic" idx="13"/>
          </p:nvPr>
        </p:nvSpPr>
        <p:spPr>
          <a:xfrm>
            <a:off x="1625600" y="673100"/>
            <a:ext cx="9753600" cy="5905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itle Text"/>
          <p:cNvSpPr txBox="1"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sz="quarter" idx="1"/>
          </p:nvPr>
        </p:nvSpPr>
        <p:spPr>
          <a:xfrm>
            <a:off x="1270000" y="81534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TextBox 12"/>
          <p:cNvSpPr txBox="1"/>
          <p:nvPr/>
        </p:nvSpPr>
        <p:spPr>
          <a:xfrm>
            <a:off x="7116515" y="9159493"/>
            <a:ext cx="3178952" cy="1323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>
            <a:spAutoFit/>
          </a:bodyPr>
          <a:lstStyle/>
          <a:p>
            <a:pPr algn="l" defTabSz="650240">
              <a:defRPr b="0">
                <a:solidFill>
                  <a:srgbClr val="FFFFFF"/>
                </a:solidFill>
                <a:latin typeface="Geneva"/>
                <a:ea typeface="Geneva"/>
                <a:cs typeface="Geneva"/>
                <a:sym typeface="Geneva"/>
              </a:defRPr>
            </a:pPr>
            <a:r>
              <a:t>Lecture 17 -  </a:t>
            </a:r>
          </a:p>
          <a:p>
            <a:pPr algn="l" defTabSz="650240">
              <a:defRPr b="0">
                <a:solidFill>
                  <a:srgbClr val="FFFFFF"/>
                </a:solidFill>
                <a:latin typeface="Geneva"/>
                <a:ea typeface="Geneva"/>
                <a:cs typeface="Geneva"/>
                <a:sym typeface="Geneva"/>
              </a:defRPr>
            </a:pPr>
          </a:p>
        </p:txBody>
      </p:sp>
      <p:sp>
        <p:nvSpPr>
          <p:cNvPr id="182" name="TextBox 6"/>
          <p:cNvSpPr txBox="1"/>
          <p:nvPr/>
        </p:nvSpPr>
        <p:spPr>
          <a:xfrm>
            <a:off x="650239" y="9163727"/>
            <a:ext cx="3142828" cy="4877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>
            <a:spAutoFit/>
          </a:bodyPr>
          <a:lstStyle>
            <a:lvl1pPr algn="l" defTabSz="650240">
              <a:defRPr b="0" sz="2200">
                <a:solidFill>
                  <a:srgbClr val="FFFFFF"/>
                </a:solidFill>
                <a:latin typeface="Geneva"/>
                <a:ea typeface="Geneva"/>
                <a:cs typeface="Geneva"/>
                <a:sym typeface="Geneva"/>
              </a:defRPr>
            </a:lvl1pPr>
          </a:lstStyle>
          <a:p>
            <a:pPr/>
            <a:r>
              <a:t>Stanford University</a:t>
            </a:r>
          </a:p>
        </p:txBody>
      </p:sp>
      <p:sp>
        <p:nvSpPr>
          <p:cNvPr id="183" name="Slide Number"/>
          <p:cNvSpPr txBox="1"/>
          <p:nvPr>
            <p:ph type="sldNum" sz="quarter" idx="2"/>
          </p:nvPr>
        </p:nvSpPr>
        <p:spPr>
          <a:xfrm>
            <a:off x="8994986" y="9125937"/>
            <a:ext cx="451716" cy="498349"/>
          </a:xfrm>
          <a:prstGeom prst="rect">
            <a:avLst/>
          </a:prstGeom>
        </p:spPr>
        <p:txBody>
          <a:bodyPr lIns="65023" tIns="65023" rIns="65023" bIns="65023"/>
          <a:lstStyle>
            <a:lvl1pPr algn="l" defTabSz="650240">
              <a:def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TextBox 12"/>
          <p:cNvSpPr txBox="1"/>
          <p:nvPr/>
        </p:nvSpPr>
        <p:spPr>
          <a:xfrm>
            <a:off x="7116515" y="9159493"/>
            <a:ext cx="3178952" cy="1323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>
            <a:spAutoFit/>
          </a:bodyPr>
          <a:lstStyle/>
          <a:p>
            <a:pPr algn="l" defTabSz="650240">
              <a:defRPr b="0">
                <a:solidFill>
                  <a:srgbClr val="FFFFFF"/>
                </a:solidFill>
                <a:latin typeface="Geneva"/>
                <a:ea typeface="Geneva"/>
                <a:cs typeface="Geneva"/>
                <a:sym typeface="Geneva"/>
              </a:defRPr>
            </a:pPr>
            <a:r>
              <a:t>Lecture 17 -  </a:t>
            </a:r>
          </a:p>
          <a:p>
            <a:pPr algn="l" defTabSz="650240">
              <a:defRPr b="0">
                <a:solidFill>
                  <a:srgbClr val="FFFFFF"/>
                </a:solidFill>
                <a:latin typeface="Geneva"/>
                <a:ea typeface="Geneva"/>
                <a:cs typeface="Geneva"/>
                <a:sym typeface="Geneva"/>
              </a:defRPr>
            </a:pPr>
          </a:p>
        </p:txBody>
      </p:sp>
      <p:sp>
        <p:nvSpPr>
          <p:cNvPr id="191" name="TextBox 6"/>
          <p:cNvSpPr txBox="1"/>
          <p:nvPr/>
        </p:nvSpPr>
        <p:spPr>
          <a:xfrm>
            <a:off x="650239" y="9163727"/>
            <a:ext cx="3142828" cy="4877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>
            <a:spAutoFit/>
          </a:bodyPr>
          <a:lstStyle>
            <a:lvl1pPr algn="l" defTabSz="650240">
              <a:defRPr b="0" sz="2200">
                <a:solidFill>
                  <a:srgbClr val="FFFFFF"/>
                </a:solidFill>
                <a:latin typeface="Geneva"/>
                <a:ea typeface="Geneva"/>
                <a:cs typeface="Geneva"/>
                <a:sym typeface="Geneva"/>
              </a:defRPr>
            </a:lvl1pPr>
          </a:lstStyle>
          <a:p>
            <a:pPr/>
            <a:r>
              <a:t>Stanford University</a:t>
            </a:r>
          </a:p>
        </p:txBody>
      </p:sp>
      <p:sp>
        <p:nvSpPr>
          <p:cNvPr id="192" name="Title Text"/>
          <p:cNvSpPr txBox="1"/>
          <p:nvPr>
            <p:ph type="title"/>
          </p:nvPr>
        </p:nvSpPr>
        <p:spPr>
          <a:xfrm>
            <a:off x="650239" y="390596"/>
            <a:ext cx="11704322" cy="1625601"/>
          </a:xfrm>
          <a:prstGeom prst="rect">
            <a:avLst/>
          </a:prstGeom>
        </p:spPr>
        <p:txBody>
          <a:bodyPr lIns="65023" tIns="65023" rIns="65023" bIns="65023"/>
          <a:lstStyle>
            <a:lvl1pPr defTabSz="650240">
              <a:defRPr sz="62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93" name="Body Level One…"/>
          <p:cNvSpPr txBox="1"/>
          <p:nvPr>
            <p:ph type="body" sz="half" idx="1"/>
          </p:nvPr>
        </p:nvSpPr>
        <p:spPr>
          <a:xfrm>
            <a:off x="650239" y="2275839"/>
            <a:ext cx="5743788" cy="6436927"/>
          </a:xfrm>
          <a:prstGeom prst="rect">
            <a:avLst/>
          </a:prstGeom>
        </p:spPr>
        <p:txBody>
          <a:bodyPr lIns="65023" tIns="65023" rIns="65023" bIns="65023" anchor="t"/>
          <a:lstStyle>
            <a:lvl1pPr marL="465364" indent="-465364" defTabSz="650240">
              <a:spcBef>
                <a:spcPts val="900"/>
              </a:spcBef>
              <a:buSzPct val="100000"/>
              <a:buFont typeface="Arial"/>
              <a:defRPr sz="3800">
                <a:latin typeface="Calibri"/>
                <a:ea typeface="Calibri"/>
                <a:cs typeface="Calibri"/>
                <a:sym typeface="Calibri"/>
              </a:defRPr>
            </a:lvl1pPr>
            <a:lvl2pPr marL="909637" indent="-452437" defTabSz="650240">
              <a:spcBef>
                <a:spcPts val="900"/>
              </a:spcBef>
              <a:buSzPct val="100000"/>
              <a:buFont typeface="Arial"/>
              <a:buChar char="–"/>
              <a:defRPr sz="3800">
                <a:latin typeface="Calibri"/>
                <a:ea typeface="Calibri"/>
                <a:cs typeface="Calibri"/>
                <a:sym typeface="Calibri"/>
              </a:defRPr>
            </a:lvl2pPr>
            <a:lvl3pPr marL="1348739" indent="-434339" defTabSz="650240">
              <a:spcBef>
                <a:spcPts val="900"/>
              </a:spcBef>
              <a:buSzPct val="100000"/>
              <a:buFont typeface="Arial"/>
              <a:defRPr sz="3800">
                <a:latin typeface="Calibri"/>
                <a:ea typeface="Calibri"/>
                <a:cs typeface="Calibri"/>
                <a:sym typeface="Calibri"/>
              </a:defRPr>
            </a:lvl3pPr>
            <a:lvl4pPr marL="1854200" indent="-482600" defTabSz="650240">
              <a:spcBef>
                <a:spcPts val="900"/>
              </a:spcBef>
              <a:buSzPct val="100000"/>
              <a:buFont typeface="Arial"/>
              <a:buChar char="–"/>
              <a:defRPr sz="3800">
                <a:latin typeface="Calibri"/>
                <a:ea typeface="Calibri"/>
                <a:cs typeface="Calibri"/>
                <a:sym typeface="Calibri"/>
              </a:defRPr>
            </a:lvl4pPr>
            <a:lvl5pPr marL="2311400" indent="-482600" defTabSz="650240">
              <a:spcBef>
                <a:spcPts val="900"/>
              </a:spcBef>
              <a:buSzPct val="100000"/>
              <a:buFont typeface="Arial"/>
              <a:buChar char="»"/>
              <a:defRPr sz="3800"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4" name="Slide Number"/>
          <p:cNvSpPr txBox="1"/>
          <p:nvPr>
            <p:ph type="sldNum" sz="quarter" idx="2"/>
          </p:nvPr>
        </p:nvSpPr>
        <p:spPr>
          <a:xfrm>
            <a:off x="8994986" y="9125937"/>
            <a:ext cx="451716" cy="498349"/>
          </a:xfrm>
          <a:prstGeom prst="rect">
            <a:avLst/>
          </a:prstGeom>
        </p:spPr>
        <p:txBody>
          <a:bodyPr lIns="65023" tIns="65023" rIns="65023" bIns="65023"/>
          <a:lstStyle>
            <a:lvl1pPr algn="l" defTabSz="650240">
              <a:def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Title Text"/>
          <p:cNvSpPr txBox="1"/>
          <p:nvPr>
            <p:ph type="title"/>
          </p:nvPr>
        </p:nvSpPr>
        <p:spPr>
          <a:xfrm>
            <a:off x="297629" y="234568"/>
            <a:ext cx="12409542" cy="985183"/>
          </a:xfrm>
          <a:prstGeom prst="rect">
            <a:avLst/>
          </a:prstGeom>
        </p:spPr>
        <p:txBody>
          <a:bodyPr lIns="65023" tIns="65023" rIns="65023" bIns="65023"/>
          <a:lstStyle>
            <a:lvl1pPr algn="l" defTabSz="650240">
              <a:defRPr b="1" sz="4400">
                <a:solidFill>
                  <a:srgbClr val="041A9B"/>
                </a:solidFill>
                <a:latin typeface="Franklin Gothic Medium"/>
                <a:ea typeface="Franklin Gothic Medium"/>
                <a:cs typeface="Franklin Gothic Medium"/>
                <a:sym typeface="Franklin Gothic Medium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02" name="Body Level One…"/>
          <p:cNvSpPr txBox="1"/>
          <p:nvPr>
            <p:ph type="body" idx="1"/>
          </p:nvPr>
        </p:nvSpPr>
        <p:spPr>
          <a:xfrm>
            <a:off x="297629" y="1501230"/>
            <a:ext cx="12409542" cy="7503725"/>
          </a:xfrm>
          <a:prstGeom prst="rect">
            <a:avLst/>
          </a:prstGeom>
        </p:spPr>
        <p:txBody>
          <a:bodyPr lIns="65023" tIns="65023" rIns="65023" bIns="65023" anchor="t"/>
          <a:lstStyle>
            <a:lvl1pPr marL="485775" indent="-485775" defTabSz="650240">
              <a:spcBef>
                <a:spcPts val="800"/>
              </a:spcBef>
              <a:buSzPct val="100000"/>
              <a:buFont typeface="Arial"/>
              <a:defRPr sz="3400">
                <a:latin typeface="Helvetica"/>
                <a:ea typeface="Helvetica"/>
                <a:cs typeface="Helvetica"/>
                <a:sym typeface="Helvetica"/>
              </a:defRPr>
            </a:lvl1pPr>
            <a:lvl2pPr marL="898813" indent="-441613" defTabSz="650240">
              <a:spcBef>
                <a:spcPts val="800"/>
              </a:spcBef>
              <a:buSzPct val="100000"/>
              <a:buFont typeface="Arial"/>
              <a:buChar char="–"/>
              <a:defRPr sz="3400">
                <a:latin typeface="Helvetica"/>
                <a:ea typeface="Helvetica"/>
                <a:cs typeface="Helvetica"/>
                <a:sym typeface="Helvetica"/>
              </a:defRPr>
            </a:lvl2pPr>
            <a:lvl3pPr marL="1303019" indent="-388619" defTabSz="650240">
              <a:spcBef>
                <a:spcPts val="800"/>
              </a:spcBef>
              <a:buSzPct val="100000"/>
              <a:buFont typeface="Arial"/>
              <a:defRPr sz="3400">
                <a:latin typeface="Helvetica"/>
                <a:ea typeface="Helvetica"/>
                <a:cs typeface="Helvetica"/>
                <a:sym typeface="Helvetica"/>
              </a:defRPr>
            </a:lvl3pPr>
            <a:lvl4pPr marL="1803400" indent="-431800" defTabSz="650240">
              <a:spcBef>
                <a:spcPts val="800"/>
              </a:spcBef>
              <a:buSzPct val="100000"/>
              <a:buFont typeface="Arial"/>
              <a:buChar char="–"/>
              <a:defRPr sz="3400">
                <a:latin typeface="Helvetica"/>
                <a:ea typeface="Helvetica"/>
                <a:cs typeface="Helvetica"/>
                <a:sym typeface="Helvetica"/>
              </a:defRPr>
            </a:lvl4pPr>
            <a:lvl5pPr marL="2314575" indent="-485775" defTabSz="650240">
              <a:spcBef>
                <a:spcPts val="800"/>
              </a:spcBef>
              <a:buSzPct val="100000"/>
              <a:buFont typeface="Arial"/>
              <a:buChar char="»"/>
              <a:defRPr sz="3400">
                <a:latin typeface="Helvetica"/>
                <a:ea typeface="Helvetica"/>
                <a:cs typeface="Helvetica"/>
                <a:sym typeface="Helvetic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3" name="Slide Number"/>
          <p:cNvSpPr txBox="1"/>
          <p:nvPr>
            <p:ph type="sldNum" sz="quarter" idx="2"/>
          </p:nvPr>
        </p:nvSpPr>
        <p:spPr>
          <a:xfrm>
            <a:off x="12624869" y="8251"/>
            <a:ext cx="379932" cy="371349"/>
          </a:xfrm>
          <a:prstGeom prst="rect">
            <a:avLst/>
          </a:prstGeom>
        </p:spPr>
        <p:txBody>
          <a:bodyPr lIns="65023" tIns="65023" rIns="65023" bIns="65023" anchor="ctr"/>
          <a:lstStyle>
            <a:lvl1pPr algn="r" defTabSz="650240">
              <a:defRPr sz="1400">
                <a:solidFill>
                  <a:srgbClr val="BFBFBF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Title Text"/>
          <p:cNvSpPr txBox="1"/>
          <p:nvPr>
            <p:ph type="title"/>
          </p:nvPr>
        </p:nvSpPr>
        <p:spPr>
          <a:xfrm>
            <a:off x="975359" y="108373"/>
            <a:ext cx="11054082" cy="1192107"/>
          </a:xfrm>
          <a:prstGeom prst="rect">
            <a:avLst/>
          </a:prstGeom>
        </p:spPr>
        <p:txBody>
          <a:bodyPr lIns="65023" tIns="65023" rIns="65023" bIns="65023"/>
          <a:lstStyle>
            <a:lvl1pPr algn="l" defTabSz="650240">
              <a:defRPr b="1" sz="4400">
                <a:solidFill>
                  <a:srgbClr val="041A9B"/>
                </a:solidFill>
                <a:latin typeface="Franklin Gothic Medium"/>
                <a:ea typeface="Franklin Gothic Medium"/>
                <a:cs typeface="Franklin Gothic Medium"/>
                <a:sym typeface="Franklin Gothic Medium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11" name="Body Level One…"/>
          <p:cNvSpPr txBox="1"/>
          <p:nvPr>
            <p:ph type="body" sz="half" idx="1"/>
          </p:nvPr>
        </p:nvSpPr>
        <p:spPr>
          <a:xfrm>
            <a:off x="975359" y="1300479"/>
            <a:ext cx="5418668" cy="7477761"/>
          </a:xfrm>
          <a:prstGeom prst="rect">
            <a:avLst/>
          </a:prstGeom>
        </p:spPr>
        <p:txBody>
          <a:bodyPr lIns="65023" tIns="65023" rIns="65023" bIns="65023" anchor="t"/>
          <a:lstStyle>
            <a:lvl1pPr marL="485775" indent="-485775" defTabSz="650240">
              <a:spcBef>
                <a:spcPts val="800"/>
              </a:spcBef>
              <a:buSzPct val="100000"/>
              <a:buFont typeface="Arial"/>
              <a:defRPr sz="3400">
                <a:latin typeface="Helvetica"/>
                <a:ea typeface="Helvetica"/>
                <a:cs typeface="Helvetica"/>
                <a:sym typeface="Helvetica"/>
              </a:defRPr>
            </a:lvl1pPr>
            <a:lvl2pPr marL="898813" indent="-441613" defTabSz="650240">
              <a:spcBef>
                <a:spcPts val="800"/>
              </a:spcBef>
              <a:buSzPct val="100000"/>
              <a:buFont typeface="Arial"/>
              <a:buChar char="–"/>
              <a:defRPr sz="3400">
                <a:latin typeface="Helvetica"/>
                <a:ea typeface="Helvetica"/>
                <a:cs typeface="Helvetica"/>
                <a:sym typeface="Helvetica"/>
              </a:defRPr>
            </a:lvl2pPr>
            <a:lvl3pPr marL="1303019" indent="-388619" defTabSz="650240">
              <a:spcBef>
                <a:spcPts val="800"/>
              </a:spcBef>
              <a:buSzPct val="100000"/>
              <a:buFont typeface="Arial"/>
              <a:defRPr sz="3400">
                <a:latin typeface="Helvetica"/>
                <a:ea typeface="Helvetica"/>
                <a:cs typeface="Helvetica"/>
                <a:sym typeface="Helvetica"/>
              </a:defRPr>
            </a:lvl3pPr>
            <a:lvl4pPr marL="1803400" indent="-431800" defTabSz="650240">
              <a:spcBef>
                <a:spcPts val="800"/>
              </a:spcBef>
              <a:buSzPct val="100000"/>
              <a:buFont typeface="Arial"/>
              <a:buChar char="–"/>
              <a:defRPr sz="3400">
                <a:latin typeface="Helvetica"/>
                <a:ea typeface="Helvetica"/>
                <a:cs typeface="Helvetica"/>
                <a:sym typeface="Helvetica"/>
              </a:defRPr>
            </a:lvl4pPr>
            <a:lvl5pPr marL="2314575" indent="-485775" defTabSz="650240">
              <a:spcBef>
                <a:spcPts val="800"/>
              </a:spcBef>
              <a:buSzPct val="100000"/>
              <a:buFont typeface="Arial"/>
              <a:buChar char="»"/>
              <a:defRPr sz="3400">
                <a:latin typeface="Helvetica"/>
                <a:ea typeface="Helvetica"/>
                <a:cs typeface="Helvetica"/>
                <a:sym typeface="Helvetic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12" name="Slide Number"/>
          <p:cNvSpPr txBox="1"/>
          <p:nvPr>
            <p:ph type="sldNum" sz="quarter" idx="2"/>
          </p:nvPr>
        </p:nvSpPr>
        <p:spPr>
          <a:xfrm>
            <a:off x="12624869" y="8251"/>
            <a:ext cx="379932" cy="371349"/>
          </a:xfrm>
          <a:prstGeom prst="rect">
            <a:avLst/>
          </a:prstGeom>
        </p:spPr>
        <p:txBody>
          <a:bodyPr lIns="65023" tIns="65023" rIns="65023" bIns="65023" anchor="ctr"/>
          <a:lstStyle>
            <a:lvl1pPr algn="r" defTabSz="650240">
              <a:defRPr sz="1400">
                <a:solidFill>
                  <a:srgbClr val="BFBFBF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/>
          <p:nvPr>
            <p:ph type="pic" sz="half" idx="13"/>
          </p:nvPr>
        </p:nvSpPr>
        <p:spPr>
          <a:xfrm>
            <a:off x="6718300" y="635000"/>
            <a:ext cx="5334000" cy="8216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Title Text"/>
          <p:cNvSpPr txBox="1"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40" name="Body Level One…"/>
          <p:cNvSpPr txBox="1"/>
          <p:nvPr>
            <p:ph type="body" sz="quarter" idx="1"/>
          </p:nvPr>
        </p:nvSpPr>
        <p:spPr>
          <a:xfrm>
            <a:off x="952500" y="4724400"/>
            <a:ext cx="5334000" cy="4114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/>
          <p:nvPr>
            <p:ph type="pic" sz="half" idx="13"/>
          </p:nvPr>
        </p:nvSpPr>
        <p:spPr>
          <a:xfrm>
            <a:off x="6718300" y="25908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Body Level One…"/>
          <p:cNvSpPr txBox="1"/>
          <p:nvPr>
            <p:ph type="body" sz="half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/>
          <p:nvPr>
            <p:ph type="sldNum" sz="quarter" idx="2"/>
          </p:nvPr>
        </p:nvSpPr>
        <p:spPr>
          <a:xfrm>
            <a:off x="6328884" y="9296400"/>
            <a:ext cx="340259" cy="342900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/>
          <p:nvPr>
            <p:ph type="pic" sz="quarter" idx="13"/>
          </p:nvPr>
        </p:nvSpPr>
        <p:spPr>
          <a:xfrm>
            <a:off x="6718300" y="50927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Image"/>
          <p:cNvSpPr/>
          <p:nvPr>
            <p:ph type="pic" sz="quarter" idx="14"/>
          </p:nvPr>
        </p:nvSpPr>
        <p:spPr>
          <a:xfrm>
            <a:off x="6718300" y="8890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Image"/>
          <p:cNvSpPr/>
          <p:nvPr>
            <p:ph type="pic" sz="half" idx="15"/>
          </p:nvPr>
        </p:nvSpPr>
        <p:spPr>
          <a:xfrm>
            <a:off x="952500" y="889000"/>
            <a:ext cx="5334000" cy="7975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Relationship Id="rId19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19.xml"/><Relationship Id="rId21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1.xml"/><Relationship Id="rId23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23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b="0"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2.xm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8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9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10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image" Target="../media/image1.jpeg"/><Relationship Id="rId3" Type="http://schemas.openxmlformats.org/officeDocument/2006/relationships/image" Target="../media/image11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16.png"/><Relationship Id="rId3" Type="http://schemas.openxmlformats.org/officeDocument/2006/relationships/image" Target="../media/image12.png"/><Relationship Id="rId4" Type="http://schemas.openxmlformats.org/officeDocument/2006/relationships/image" Target="../media/image17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8" Type="http://schemas.openxmlformats.org/officeDocument/2006/relationships/image" Target="../media/image18.png"/><Relationship Id="rId9" Type="http://schemas.openxmlformats.org/officeDocument/2006/relationships/image" Target="../media/image19.png"/><Relationship Id="rId10" Type="http://schemas.openxmlformats.org/officeDocument/2006/relationships/image" Target="../media/image20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video" Target="../media/media1.mp4"/><Relationship Id="rId3" Type="http://schemas.microsoft.com/office/2007/relationships/media" Target="../media/media1.mp4"/><Relationship Id="rId4" Type="http://schemas.openxmlformats.org/officeDocument/2006/relationships/image" Target="../media/image1.pn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image" Target="../media/image23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4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5.png"/><Relationship Id="rId4" Type="http://schemas.openxmlformats.org/officeDocument/2006/relationships/image" Target="../media/image24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26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26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26.png"/><Relationship Id="rId7" Type="http://schemas.openxmlformats.org/officeDocument/2006/relationships/image" Target="../media/image31.png"/><Relationship Id="rId8" Type="http://schemas.openxmlformats.org/officeDocument/2006/relationships/image" Target="../media/image32.png"/><Relationship Id="rId9" Type="http://schemas.openxmlformats.org/officeDocument/2006/relationships/image" Target="../media/image33.png"/><Relationship Id="rId10" Type="http://schemas.openxmlformats.org/officeDocument/2006/relationships/image" Target="../media/image34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Relationship Id="rId4" Type="http://schemas.openxmlformats.org/officeDocument/2006/relationships/image" Target="../media/image33.pn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video" Target="../media/media2.mp4"/><Relationship Id="rId3" Type="http://schemas.microsoft.com/office/2007/relationships/media" Target="../media/media2.mp4"/><Relationship Id="rId4" Type="http://schemas.openxmlformats.org/officeDocument/2006/relationships/image" Target="../media/image2.png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37.png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37.png"/><Relationship Id="rId3" Type="http://schemas.openxmlformats.org/officeDocument/2006/relationships/image" Target="../media/image24.png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8.png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37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video" Target="../media/media3.mp4"/><Relationship Id="rId3" Type="http://schemas.microsoft.com/office/2007/relationships/media" Target="../media/media3.mp4"/><Relationship Id="rId4" Type="http://schemas.openxmlformats.org/officeDocument/2006/relationships/image" Target="../media/image3.png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37.png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37.png"/><Relationship Id="rId3" Type="http://schemas.openxmlformats.org/officeDocument/2006/relationships/image" Target="../media/image38.png"/></Relationships>
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38.png"/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image" Target="../media/image41.png"/></Relationships>
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38.png"/><Relationship Id="rId3" Type="http://schemas.openxmlformats.org/officeDocument/2006/relationships/image" Target="../media/image40.png"/><Relationship Id="rId4" Type="http://schemas.openxmlformats.org/officeDocument/2006/relationships/image" Target="../media/image42.png"/></Relationships>
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43.png"/></Relationships>
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/Relationships>
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/Relationships>
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video" Target="../media/media1.mpg"/><Relationship Id="rId3" Type="http://schemas.microsoft.com/office/2007/relationships/media" Target="../media/media1.mpg"/><Relationship Id="rId4" Type="http://schemas.openxmlformats.org/officeDocument/2006/relationships/image" Target="../media/image44.png"/><Relationship Id="rId5" Type="http://schemas.openxmlformats.org/officeDocument/2006/relationships/video" Target="../media/media2.mpg"/><Relationship Id="rId6" Type="http://schemas.microsoft.com/office/2007/relationships/media" Target="../media/media2.mpg"/><Relationship Id="rId7" Type="http://schemas.openxmlformats.org/officeDocument/2006/relationships/image" Target="../media/image45.png"/></Relationships>
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46.png"/><Relationship Id="rId3" Type="http://schemas.openxmlformats.org/officeDocument/2006/relationships/image" Target="../media/image47.png"/></Relationships>
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48.png"/><Relationship Id="rId3" Type="http://schemas.openxmlformats.org/officeDocument/2006/relationships/image" Target="../media/image49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image" Target="../media/image4.png"/></Relationships>
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50.png"/></Relationships>
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51.png"/><Relationship Id="rId3" Type="http://schemas.openxmlformats.org/officeDocument/2006/relationships/hyperlink" Target="http://www.ics.uci.edu/~dramanan/papers/trackingpeople/index.html" TargetMode="External"/></Relationships>
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.xml"/><Relationship Id="rId3" Type="http://schemas.openxmlformats.org/officeDocument/2006/relationships/video" Target="../media/media4.mp4"/><Relationship Id="rId4" Type="http://schemas.microsoft.com/office/2007/relationships/media" Target="../media/media4.mp4"/><Relationship Id="rId5" Type="http://schemas.openxmlformats.org/officeDocument/2006/relationships/image" Target="../media/image52.png"/></Relationships>
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53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image" Target="../media/image5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2.xm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image" Target="../media/image6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image" Target="../media/image7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Motion and…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Motion and </a:t>
            </a:r>
          </a:p>
          <a:p>
            <a:pPr/>
            <a:r>
              <a:t>Optical Flow</a:t>
            </a:r>
          </a:p>
        </p:txBody>
      </p:sp>
      <p:sp>
        <p:nvSpPr>
          <p:cNvPr id="222" name="Body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Rectangle 4"/>
          <p:cNvSpPr txBox="1"/>
          <p:nvPr>
            <p:ph type="title"/>
          </p:nvPr>
        </p:nvSpPr>
        <p:spPr>
          <a:xfrm>
            <a:off x="297629" y="234568"/>
            <a:ext cx="12409542" cy="985183"/>
          </a:xfrm>
          <a:prstGeom prst="rect">
            <a:avLst/>
          </a:prstGeom>
        </p:spPr>
        <p:txBody>
          <a:bodyPr/>
          <a:lstStyle>
            <a:lvl1pPr algn="ctr" defTabSz="591718">
              <a:defRPr b="0" sz="5642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Motion estimation techniques</a:t>
            </a:r>
          </a:p>
        </p:txBody>
      </p:sp>
      <p:sp>
        <p:nvSpPr>
          <p:cNvPr id="302" name="Rectangle 5"/>
          <p:cNvSpPr txBox="1"/>
          <p:nvPr>
            <p:ph type="body" idx="1"/>
          </p:nvPr>
        </p:nvSpPr>
        <p:spPr>
          <a:xfrm>
            <a:off x="325119" y="1300479"/>
            <a:ext cx="12029442" cy="6935895"/>
          </a:xfrm>
          <a:prstGeom prst="rect">
            <a:avLst/>
          </a:prstGeom>
        </p:spPr>
        <p:txBody>
          <a:bodyPr/>
          <a:lstStyle/>
          <a:p>
            <a:pPr>
              <a:buFontTx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Feature-based methods</a:t>
            </a:r>
          </a:p>
          <a:p>
            <a:pPr lvl="1" marL="846859" indent="-389659">
              <a:spcBef>
                <a:spcPts val="700"/>
              </a:spcBef>
              <a:defRPr sz="3000">
                <a:latin typeface="Arial"/>
                <a:ea typeface="Arial"/>
                <a:cs typeface="Arial"/>
                <a:sym typeface="Arial"/>
              </a:defRPr>
            </a:pPr>
            <a:r>
              <a:t>Extract visual features (corners, textured areas) and track them over multiple frames</a:t>
            </a:r>
          </a:p>
          <a:p>
            <a:pPr lvl="1" marL="846859" indent="-389659">
              <a:spcBef>
                <a:spcPts val="700"/>
              </a:spcBef>
              <a:defRPr sz="3000">
                <a:latin typeface="Arial"/>
                <a:ea typeface="Arial"/>
                <a:cs typeface="Arial"/>
                <a:sym typeface="Arial"/>
              </a:defRPr>
            </a:pPr>
            <a:r>
              <a:t>Sparse motion fields, but more robust tracking</a:t>
            </a:r>
          </a:p>
          <a:p>
            <a:pPr lvl="1" marL="846859" indent="-389659">
              <a:spcBef>
                <a:spcPts val="700"/>
              </a:spcBef>
              <a:defRPr sz="3000">
                <a:latin typeface="Arial"/>
                <a:ea typeface="Arial"/>
                <a:cs typeface="Arial"/>
                <a:sym typeface="Arial"/>
              </a:defRPr>
            </a:pPr>
            <a:r>
              <a:t>Suitable when image motion is large (10s of pixels)</a:t>
            </a:r>
          </a:p>
          <a:p>
            <a:pPr lvl="1" marL="846859" indent="-389659">
              <a:spcBef>
                <a:spcPts val="700"/>
              </a:spcBef>
              <a:defRPr sz="3000"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buFontTx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Direct methods</a:t>
            </a:r>
          </a:p>
          <a:p>
            <a:pPr lvl="1" marL="846859" indent="-389659">
              <a:spcBef>
                <a:spcPts val="700"/>
              </a:spcBef>
              <a:defRPr sz="3000">
                <a:latin typeface="Arial"/>
                <a:ea typeface="Arial"/>
                <a:cs typeface="Arial"/>
                <a:sym typeface="Arial"/>
              </a:defRPr>
            </a:pPr>
            <a:r>
              <a:t>Directly recover image motion at each pixel from spatio-temporal image brightness variations</a:t>
            </a:r>
          </a:p>
          <a:p>
            <a:pPr lvl="1" marL="846859" indent="-389659">
              <a:spcBef>
                <a:spcPts val="700"/>
              </a:spcBef>
              <a:defRPr sz="3000">
                <a:latin typeface="Arial"/>
                <a:ea typeface="Arial"/>
                <a:cs typeface="Arial"/>
                <a:sym typeface="Arial"/>
              </a:defRPr>
            </a:pPr>
            <a:r>
              <a:t>Dense motion fields, but sensitive to appearance variations</a:t>
            </a:r>
          </a:p>
          <a:p>
            <a:pPr lvl="1" marL="846859" indent="-389659">
              <a:spcBef>
                <a:spcPts val="700"/>
              </a:spcBef>
              <a:defRPr sz="3000">
                <a:latin typeface="Arial"/>
                <a:ea typeface="Arial"/>
                <a:cs typeface="Arial"/>
                <a:sym typeface="Arial"/>
              </a:defRPr>
            </a:pPr>
            <a:r>
              <a:t>Suitable for video and when image motion is small </a:t>
            </a:r>
            <a:br/>
          </a:p>
        </p:txBody>
      </p:sp>
      <p:sp>
        <p:nvSpPr>
          <p:cNvPr id="303" name="TextBox 3"/>
          <p:cNvSpPr txBox="1"/>
          <p:nvPr/>
        </p:nvSpPr>
        <p:spPr>
          <a:xfrm>
            <a:off x="-1" y="9456862"/>
            <a:ext cx="2146162" cy="2951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>
            <a:lvl1pPr algn="l" defTabSz="650240">
              <a:defRPr b="0" sz="11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Slide adapted from K. Grauman.</a:t>
            </a:r>
          </a:p>
        </p:txBody>
      </p:sp>
      <p:sp>
        <p:nvSpPr>
          <p:cNvPr id="304" name="Rectangle 1"/>
          <p:cNvSpPr/>
          <p:nvPr/>
        </p:nvSpPr>
        <p:spPr>
          <a:xfrm>
            <a:off x="325119" y="4584067"/>
            <a:ext cx="12029442" cy="3313486"/>
          </a:xfrm>
          <a:prstGeom prst="rect">
            <a:avLst/>
          </a:prstGeom>
          <a:ln w="12700">
            <a:solidFill>
              <a:srgbClr val="00179B"/>
            </a:solidFill>
          </a:ln>
        </p:spPr>
        <p:txBody>
          <a:bodyPr lIns="65023" tIns="65023" rIns="65023" bIns="65023" anchor="ctr"/>
          <a:lstStyle/>
          <a:p>
            <a:pPr defTabSz="650240">
              <a:defRPr b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05" name="Slide Number Placeholder 2"/>
          <p:cNvSpPr txBox="1"/>
          <p:nvPr>
            <p:ph type="sldNum" sz="quarter" idx="2"/>
          </p:nvPr>
        </p:nvSpPr>
        <p:spPr>
          <a:xfrm>
            <a:off x="12624869" y="8251"/>
            <a:ext cx="379931" cy="37134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0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3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3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0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0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30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30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30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30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1" animBg="1" rev="0" advAuto="0" spid="302" grpId="1"/>
      <p:bldP build="whole" bldLvl="1" animBg="1" rev="0" advAuto="0" spid="304" grpId="2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we will learn today?</a:t>
            </a:r>
          </a:p>
        </p:txBody>
      </p:sp>
      <p:sp>
        <p:nvSpPr>
          <p:cNvPr id="308" name="Content Placeholder 2"/>
          <p:cNvSpPr txBox="1"/>
          <p:nvPr>
            <p:ph type="body" idx="1"/>
          </p:nvPr>
        </p:nvSpPr>
        <p:spPr>
          <a:xfrm>
            <a:off x="1300479" y="2275840"/>
            <a:ext cx="11054082" cy="6436926"/>
          </a:xfrm>
          <a:prstGeom prst="rect">
            <a:avLst/>
          </a:prstGeom>
        </p:spPr>
        <p:txBody>
          <a:bodyPr/>
          <a:lstStyle/>
          <a:p>
            <a:pPr/>
            <a:r>
              <a:t>Optical flow</a:t>
            </a:r>
          </a:p>
          <a:p>
            <a:pPr>
              <a:defRPr>
                <a:solidFill>
                  <a:srgbClr val="A6A6A6"/>
                </a:solidFill>
              </a:defRPr>
            </a:pPr>
            <a:r>
              <a:t>Lucas-Kanade method</a:t>
            </a:r>
          </a:p>
          <a:p>
            <a:pPr>
              <a:defRPr>
                <a:solidFill>
                  <a:srgbClr val="A6A6A6"/>
                </a:solidFill>
              </a:defRPr>
            </a:pPr>
            <a:r>
              <a:t>Horn-Schunk method</a:t>
            </a:r>
          </a:p>
          <a:p>
            <a:pPr>
              <a:defRPr>
                <a:solidFill>
                  <a:srgbClr val="929292"/>
                </a:solidFill>
              </a:defRPr>
            </a:pPr>
            <a:r>
              <a:t>Applications</a:t>
            </a:r>
          </a:p>
        </p:txBody>
      </p:sp>
      <p:sp>
        <p:nvSpPr>
          <p:cNvPr id="309" name="Date Placeholder 3"/>
          <p:cNvSpPr txBox="1"/>
          <p:nvPr/>
        </p:nvSpPr>
        <p:spPr>
          <a:xfrm>
            <a:off x="10422183" y="9125937"/>
            <a:ext cx="2257497" cy="4983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>
            <a:spAutoFit/>
          </a:bodyPr>
          <a:lstStyle>
            <a:lvl1pPr algn="l" defTabSz="650240">
              <a:defRPr b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28-Nov-17</a:t>
            </a:r>
          </a:p>
        </p:txBody>
      </p:sp>
      <p:sp>
        <p:nvSpPr>
          <p:cNvPr id="310" name="Slide Number Placeholder 4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Rectangle 2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6400"/>
            </a:lvl1pPr>
          </a:lstStyle>
          <a:p>
            <a:pPr/>
            <a:r>
              <a:t>Optical Flow</a:t>
            </a:r>
          </a:p>
        </p:txBody>
      </p:sp>
      <p:sp>
        <p:nvSpPr>
          <p:cNvPr id="313" name="Rectangle 3"/>
          <p:cNvSpPr txBox="1"/>
          <p:nvPr>
            <p:ph type="body" idx="1"/>
          </p:nvPr>
        </p:nvSpPr>
        <p:spPr>
          <a:xfrm>
            <a:off x="975359" y="2167466"/>
            <a:ext cx="11054082" cy="7477761"/>
          </a:xfrm>
          <a:prstGeom prst="rect">
            <a:avLst/>
          </a:prstGeom>
        </p:spPr>
        <p:txBody>
          <a:bodyPr/>
          <a:lstStyle/>
          <a:p>
            <a:pPr marL="465364" indent="-465364">
              <a:spcBef>
                <a:spcPts val="900"/>
              </a:spcBef>
              <a:defRPr sz="3800"/>
            </a:pPr>
            <a:r>
              <a:t>Definition: optical flow is the </a:t>
            </a:r>
            <a:r>
              <a:rPr>
                <a:solidFill>
                  <a:srgbClr val="C00000"/>
                </a:solidFill>
              </a:rPr>
              <a:t>apparent </a:t>
            </a:r>
            <a:r>
              <a:t>motion of brightness patterns in the image</a:t>
            </a:r>
          </a:p>
          <a:p>
            <a:pPr>
              <a:defRPr sz="1100"/>
            </a:pPr>
          </a:p>
          <a:p>
            <a:pPr>
              <a:defRPr sz="1100"/>
            </a:pPr>
          </a:p>
          <a:p>
            <a:pPr marL="465364" indent="-465364">
              <a:spcBef>
                <a:spcPts val="900"/>
              </a:spcBef>
              <a:defRPr sz="3800"/>
            </a:pPr>
            <a:r>
              <a:t>Note: apparent motion can be caused by lighting changes without any actual motion</a:t>
            </a:r>
          </a:p>
          <a:p>
            <a:pPr lvl="1" marL="862012" indent="-404812">
              <a:spcBef>
                <a:spcPts val="800"/>
              </a:spcBef>
              <a:defRPr sz="3400"/>
            </a:pPr>
            <a:r>
              <a:t>Think of a uniform rotating sphere under fixed lighting vs. a stationary sphere under moving illumination</a:t>
            </a:r>
          </a:p>
        </p:txBody>
      </p:sp>
      <p:sp>
        <p:nvSpPr>
          <p:cNvPr id="314" name="Rectangle 3"/>
          <p:cNvSpPr txBox="1"/>
          <p:nvPr/>
        </p:nvSpPr>
        <p:spPr>
          <a:xfrm>
            <a:off x="541866" y="7044266"/>
            <a:ext cx="12137814" cy="1298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>
            <a:spAutoFit/>
          </a:bodyPr>
          <a:lstStyle/>
          <a:p>
            <a:pPr lvl="1" indent="457200" algn="l" defTabSz="650240">
              <a:defRPr b="0" sz="3800">
                <a:latin typeface="Calibri"/>
                <a:ea typeface="Calibri"/>
                <a:cs typeface="Calibri"/>
                <a:sym typeface="Calibri"/>
              </a:defRPr>
            </a:pPr>
            <a:r>
              <a:t>GOAL: Recover image motion at each pixel from optical flow</a:t>
            </a:r>
          </a:p>
        </p:txBody>
      </p:sp>
      <p:sp>
        <p:nvSpPr>
          <p:cNvPr id="315" name="TextBox 5"/>
          <p:cNvSpPr txBox="1"/>
          <p:nvPr/>
        </p:nvSpPr>
        <p:spPr>
          <a:xfrm rot="16200000">
            <a:off x="11368472" y="7409346"/>
            <a:ext cx="2718344" cy="485649"/>
          </a:xfrm>
          <a:prstGeom prst="rect">
            <a:avLst/>
          </a:prstGeom>
          <a:ln w="12700"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>
            <a:lvl1pPr algn="l" defTabSz="650240">
              <a:defRPr b="0" sz="22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Source: Silvio Savarese</a:t>
            </a:r>
          </a:p>
        </p:txBody>
      </p:sp>
      <p:sp>
        <p:nvSpPr>
          <p:cNvPr id="316" name="Date Placeholder 1"/>
          <p:cNvSpPr txBox="1"/>
          <p:nvPr/>
        </p:nvSpPr>
        <p:spPr>
          <a:xfrm>
            <a:off x="10422183" y="9125937"/>
            <a:ext cx="2257497" cy="4983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>
            <a:spAutoFit/>
          </a:bodyPr>
          <a:lstStyle>
            <a:lvl1pPr algn="l" defTabSz="650240">
              <a:defRPr b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28-Nov-17</a:t>
            </a:r>
          </a:p>
        </p:txBody>
      </p:sp>
      <p:sp>
        <p:nvSpPr>
          <p:cNvPr id="317" name="Slide Number Placeholder 2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1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3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3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3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3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1" animBg="1" rev="0" advAuto="0" spid="313" grpId="1"/>
      <p:bldP build="whole" bldLvl="1" animBg="1" rev="0" advAuto="0" spid="314" grpId="2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rcRect l="0" t="14246" r="0" b="0"/>
          <a:stretch>
            <a:fillRect/>
          </a:stretch>
        </p:blipFill>
        <p:spPr>
          <a:xfrm>
            <a:off x="975359" y="1300479"/>
            <a:ext cx="11162455" cy="7175219"/>
          </a:xfrm>
          <a:prstGeom prst="rect">
            <a:avLst/>
          </a:prstGeom>
          <a:ln w="12700">
            <a:miter lim="400000"/>
          </a:ln>
        </p:spPr>
      </p:pic>
      <p:sp>
        <p:nvSpPr>
          <p:cNvPr id="320" name="Rectangle 3"/>
          <p:cNvSpPr txBox="1"/>
          <p:nvPr/>
        </p:nvSpPr>
        <p:spPr>
          <a:xfrm>
            <a:off x="1842346" y="8573516"/>
            <a:ext cx="7979778" cy="409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5023" tIns="65023" rIns="65023" bIns="65023" anchor="ctr">
            <a:spAutoFit/>
          </a:bodyPr>
          <a:lstStyle>
            <a:lvl1pPr algn="l" defTabSz="650240">
              <a:defRPr b="0" sz="18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Picture courtesy of Selim Temizer - Learning and Intelligent Systems (LIS) Group, MIT </a:t>
            </a:r>
          </a:p>
        </p:txBody>
      </p:sp>
      <p:sp>
        <p:nvSpPr>
          <p:cNvPr id="321" name="Rectangle 4"/>
          <p:cNvSpPr txBox="1"/>
          <p:nvPr/>
        </p:nvSpPr>
        <p:spPr>
          <a:xfrm>
            <a:off x="4884918" y="179074"/>
            <a:ext cx="3332942" cy="9047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>
            <a:lvl1pPr algn="l" defTabSz="650240">
              <a:spcBef>
                <a:spcPts val="1200"/>
              </a:spcBef>
              <a:defRPr b="0" sz="50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Optical Flow</a:t>
            </a:r>
          </a:p>
        </p:txBody>
      </p:sp>
      <p:sp>
        <p:nvSpPr>
          <p:cNvPr id="322" name="Text Box 6"/>
          <p:cNvSpPr txBox="1"/>
          <p:nvPr/>
        </p:nvSpPr>
        <p:spPr>
          <a:xfrm>
            <a:off x="7044266" y="1733973"/>
            <a:ext cx="4551681" cy="123494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>
            <a:spAutoFit/>
          </a:bodyPr>
          <a:lstStyle>
            <a:lvl1pPr algn="l" defTabSz="650240">
              <a:defRPr b="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Vector field function of the spatio-temporal image brightness variations </a:t>
            </a:r>
          </a:p>
        </p:txBody>
      </p:sp>
      <p:sp>
        <p:nvSpPr>
          <p:cNvPr id="323" name="Date Placeholder 1"/>
          <p:cNvSpPr txBox="1"/>
          <p:nvPr/>
        </p:nvSpPr>
        <p:spPr>
          <a:xfrm>
            <a:off x="10422183" y="9125937"/>
            <a:ext cx="2257497" cy="4983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>
            <a:spAutoFit/>
          </a:bodyPr>
          <a:lstStyle>
            <a:lvl1pPr algn="l" defTabSz="650240">
              <a:defRPr b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28-Nov-17</a:t>
            </a:r>
          </a:p>
        </p:txBody>
      </p:sp>
      <p:sp>
        <p:nvSpPr>
          <p:cNvPr id="324" name="Slide Number Placeholder 2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Rectangle 2"/>
          <p:cNvSpPr txBox="1"/>
          <p:nvPr>
            <p:ph type="title"/>
          </p:nvPr>
        </p:nvSpPr>
        <p:spPr>
          <a:xfrm>
            <a:off x="650239" y="-1"/>
            <a:ext cx="11704322" cy="1625601"/>
          </a:xfrm>
          <a:prstGeom prst="rect">
            <a:avLst/>
          </a:prstGeom>
        </p:spPr>
        <p:txBody>
          <a:bodyPr/>
          <a:lstStyle>
            <a:lvl1pPr>
              <a:defRPr sz="5800"/>
            </a:lvl1pPr>
          </a:lstStyle>
          <a:p>
            <a:pPr/>
            <a:r>
              <a:t>Estimating Optical Flow</a:t>
            </a:r>
          </a:p>
        </p:txBody>
      </p:sp>
      <p:sp>
        <p:nvSpPr>
          <p:cNvPr id="327" name="Rectangle 3"/>
          <p:cNvSpPr txBox="1"/>
          <p:nvPr>
            <p:ph type="body" sz="quarter" idx="1"/>
          </p:nvPr>
        </p:nvSpPr>
        <p:spPr>
          <a:xfrm>
            <a:off x="108373" y="4551679"/>
            <a:ext cx="12679681" cy="1408855"/>
          </a:xfrm>
          <a:prstGeom prst="rect">
            <a:avLst/>
          </a:prstGeom>
        </p:spPr>
        <p:txBody>
          <a:bodyPr/>
          <a:lstStyle>
            <a:lvl1pPr marL="485775" indent="-485775">
              <a:spcBef>
                <a:spcPts val="800"/>
              </a:spcBef>
              <a:defRPr sz="3400"/>
            </a:lvl1pPr>
          </a:lstStyle>
          <a:p>
            <a:pPr/>
            <a:r>
              <a:t>Given two subsequent frames, estimate the apparent motion field u(x,y), v(x,y) between them</a:t>
            </a:r>
          </a:p>
        </p:txBody>
      </p:sp>
      <p:sp>
        <p:nvSpPr>
          <p:cNvPr id="328" name="Rectangle 4"/>
          <p:cNvSpPr/>
          <p:nvPr/>
        </p:nvSpPr>
        <p:spPr>
          <a:xfrm>
            <a:off x="2492586" y="1408853"/>
            <a:ext cx="3142828" cy="2384214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65023" tIns="65023" rIns="65023" bIns="65023" anchor="ctr"/>
          <a:lstStyle/>
          <a:p>
            <a:pPr algn="l" defTabSz="650240">
              <a:defRPr b="0"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329" name="Oval 5"/>
          <p:cNvSpPr/>
          <p:nvPr/>
        </p:nvSpPr>
        <p:spPr>
          <a:xfrm>
            <a:off x="3251200" y="2167466"/>
            <a:ext cx="108374" cy="108374"/>
          </a:xfrm>
          <a:prstGeom prst="ellipse">
            <a:avLst/>
          </a:prstGeom>
          <a:solidFill>
            <a:srgbClr val="800080"/>
          </a:solidFill>
          <a:ln w="12700">
            <a:solidFill>
              <a:srgbClr val="000000"/>
            </a:solidFill>
          </a:ln>
        </p:spPr>
        <p:txBody>
          <a:bodyPr lIns="65023" tIns="65023" rIns="65023" bIns="65023" anchor="ctr"/>
          <a:lstStyle/>
          <a:p>
            <a:pPr algn="l" defTabSz="650240">
              <a:defRPr b="0"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330" name="Oval 6"/>
          <p:cNvSpPr/>
          <p:nvPr/>
        </p:nvSpPr>
        <p:spPr>
          <a:xfrm>
            <a:off x="4551679" y="2167466"/>
            <a:ext cx="108375" cy="108374"/>
          </a:xfrm>
          <a:prstGeom prst="ellipse">
            <a:avLst/>
          </a:prstGeom>
          <a:solidFill>
            <a:srgbClr val="FF0000"/>
          </a:solidFill>
          <a:ln w="12700">
            <a:solidFill>
              <a:srgbClr val="000000"/>
            </a:solidFill>
          </a:ln>
        </p:spPr>
        <p:txBody>
          <a:bodyPr lIns="65023" tIns="65023" rIns="65023" bIns="65023" anchor="ctr"/>
          <a:lstStyle/>
          <a:p>
            <a:pPr algn="l" defTabSz="650240">
              <a:defRPr b="0"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331" name="Oval 7"/>
          <p:cNvSpPr/>
          <p:nvPr/>
        </p:nvSpPr>
        <p:spPr>
          <a:xfrm>
            <a:off x="3251200" y="2926079"/>
            <a:ext cx="108374" cy="108375"/>
          </a:xfrm>
          <a:prstGeom prst="ellipse">
            <a:avLst/>
          </a:prstGeom>
          <a:solidFill>
            <a:srgbClr val="33CC33"/>
          </a:solidFill>
          <a:ln w="12700">
            <a:solidFill>
              <a:srgbClr val="000000"/>
            </a:solidFill>
          </a:ln>
        </p:spPr>
        <p:txBody>
          <a:bodyPr lIns="65023" tIns="65023" rIns="65023" bIns="65023" anchor="ctr"/>
          <a:lstStyle/>
          <a:p>
            <a:pPr algn="l" defTabSz="650240">
              <a:defRPr b="0"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332" name="Oval 8"/>
          <p:cNvSpPr/>
          <p:nvPr/>
        </p:nvSpPr>
        <p:spPr>
          <a:xfrm>
            <a:off x="4551679" y="2926079"/>
            <a:ext cx="108375" cy="108375"/>
          </a:xfrm>
          <a:prstGeom prst="ellipse">
            <a:avLst/>
          </a:prstGeom>
          <a:solidFill>
            <a:srgbClr val="800080"/>
          </a:solidFill>
          <a:ln w="12700">
            <a:solidFill>
              <a:srgbClr val="000000"/>
            </a:solidFill>
          </a:ln>
        </p:spPr>
        <p:txBody>
          <a:bodyPr lIns="65023" tIns="65023" rIns="65023" bIns="65023" anchor="ctr"/>
          <a:lstStyle/>
          <a:p>
            <a:pPr algn="l" defTabSz="650240">
              <a:defRPr b="0"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grpSp>
        <p:nvGrpSpPr>
          <p:cNvPr id="337" name="Group 9"/>
          <p:cNvGrpSpPr/>
          <p:nvPr/>
        </p:nvGrpSpPr>
        <p:grpSpPr>
          <a:xfrm>
            <a:off x="3359573" y="1950719"/>
            <a:ext cx="1517227" cy="1377245"/>
            <a:chOff x="0" y="0"/>
            <a:chExt cx="1517226" cy="1377243"/>
          </a:xfrm>
        </p:grpSpPr>
        <p:sp>
          <p:nvSpPr>
            <p:cNvPr id="333" name="Line 10"/>
            <p:cNvSpPr/>
            <p:nvPr/>
          </p:nvSpPr>
          <p:spPr>
            <a:xfrm flipV="1">
              <a:off x="0" y="-1"/>
              <a:ext cx="216747" cy="216748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65023" tIns="65023" rIns="65023" bIns="65023" numCol="1" anchor="t">
              <a:noAutofit/>
            </a:bodyPr>
            <a:lstStyle/>
            <a:p>
              <a:pPr algn="l" defTabSz="650240">
                <a:defRPr b="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334" name="Line 11"/>
            <p:cNvSpPr/>
            <p:nvPr/>
          </p:nvSpPr>
          <p:spPr>
            <a:xfrm>
              <a:off x="0" y="1022773"/>
              <a:ext cx="325121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65023" tIns="65023" rIns="65023" bIns="65023" numCol="1" anchor="t">
              <a:noAutofit/>
            </a:bodyPr>
            <a:lstStyle/>
            <a:p>
              <a:pPr algn="l" defTabSz="650240">
                <a:defRPr b="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335" name="Line 12"/>
            <p:cNvSpPr/>
            <p:nvPr/>
          </p:nvSpPr>
          <p:spPr>
            <a:xfrm>
              <a:off x="1298222" y="325120"/>
              <a:ext cx="219005" cy="216747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65023" tIns="65023" rIns="65023" bIns="65023" numCol="1" anchor="t">
              <a:noAutofit/>
            </a:bodyPr>
            <a:lstStyle/>
            <a:p>
              <a:pPr algn="l" defTabSz="650240">
                <a:defRPr b="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336" name="Line 13"/>
            <p:cNvSpPr/>
            <p:nvPr/>
          </p:nvSpPr>
          <p:spPr>
            <a:xfrm>
              <a:off x="1254872" y="1099537"/>
              <a:ext cx="1" cy="277707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65023" tIns="65023" rIns="65023" bIns="65023" numCol="1" anchor="t">
              <a:noAutofit/>
            </a:bodyPr>
            <a:lstStyle/>
            <a:p>
              <a:pPr algn="l" defTabSz="650240">
                <a:defRPr b="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</p:grpSp>
      <p:sp>
        <p:nvSpPr>
          <p:cNvPr id="338" name="Rectangle 14"/>
          <p:cNvSpPr/>
          <p:nvPr/>
        </p:nvSpPr>
        <p:spPr>
          <a:xfrm>
            <a:off x="7261013" y="1408853"/>
            <a:ext cx="3142828" cy="2384214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65023" tIns="65023" rIns="65023" bIns="65023" anchor="ctr"/>
          <a:lstStyle/>
          <a:p>
            <a:pPr algn="l" defTabSz="650240">
              <a:defRPr b="0"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339" name="Oval 15"/>
          <p:cNvSpPr/>
          <p:nvPr/>
        </p:nvSpPr>
        <p:spPr>
          <a:xfrm>
            <a:off x="8344746" y="1896533"/>
            <a:ext cx="108374" cy="108374"/>
          </a:xfrm>
          <a:prstGeom prst="ellipse">
            <a:avLst/>
          </a:prstGeom>
          <a:solidFill>
            <a:srgbClr val="800080"/>
          </a:solidFill>
          <a:ln w="12700">
            <a:solidFill>
              <a:srgbClr val="000000"/>
            </a:solidFill>
          </a:ln>
        </p:spPr>
        <p:txBody>
          <a:bodyPr lIns="65023" tIns="65023" rIns="65023" bIns="65023" anchor="ctr"/>
          <a:lstStyle/>
          <a:p>
            <a:pPr algn="l" defTabSz="650240">
              <a:defRPr b="0"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340" name="Oval 16"/>
          <p:cNvSpPr/>
          <p:nvPr/>
        </p:nvSpPr>
        <p:spPr>
          <a:xfrm>
            <a:off x="9645226" y="2438400"/>
            <a:ext cx="108375" cy="108374"/>
          </a:xfrm>
          <a:prstGeom prst="ellipse">
            <a:avLst/>
          </a:prstGeom>
          <a:solidFill>
            <a:srgbClr val="FF0000"/>
          </a:solidFill>
          <a:ln w="12700">
            <a:solidFill>
              <a:srgbClr val="000000"/>
            </a:solidFill>
          </a:ln>
        </p:spPr>
        <p:txBody>
          <a:bodyPr lIns="65023" tIns="65023" rIns="65023" bIns="65023" anchor="ctr"/>
          <a:lstStyle/>
          <a:p>
            <a:pPr algn="l" defTabSz="650240">
              <a:defRPr b="0"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341" name="Oval 17"/>
          <p:cNvSpPr/>
          <p:nvPr/>
        </p:nvSpPr>
        <p:spPr>
          <a:xfrm>
            <a:off x="8453119" y="2919307"/>
            <a:ext cx="108375" cy="108374"/>
          </a:xfrm>
          <a:prstGeom prst="ellipse">
            <a:avLst/>
          </a:prstGeom>
          <a:solidFill>
            <a:srgbClr val="33CC33"/>
          </a:solidFill>
          <a:ln w="12700">
            <a:solidFill>
              <a:srgbClr val="000000"/>
            </a:solidFill>
          </a:ln>
        </p:spPr>
        <p:txBody>
          <a:bodyPr lIns="65023" tIns="65023" rIns="65023" bIns="65023" anchor="ctr"/>
          <a:lstStyle/>
          <a:p>
            <a:pPr algn="l" defTabSz="650240">
              <a:defRPr b="0"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342" name="Oval 18"/>
          <p:cNvSpPr/>
          <p:nvPr/>
        </p:nvSpPr>
        <p:spPr>
          <a:xfrm>
            <a:off x="9428480" y="3203787"/>
            <a:ext cx="108374" cy="108374"/>
          </a:xfrm>
          <a:prstGeom prst="ellipse">
            <a:avLst/>
          </a:prstGeom>
          <a:solidFill>
            <a:srgbClr val="800080"/>
          </a:solidFill>
          <a:ln w="12700">
            <a:solidFill>
              <a:srgbClr val="000000"/>
            </a:solidFill>
          </a:ln>
        </p:spPr>
        <p:txBody>
          <a:bodyPr lIns="65023" tIns="65023" rIns="65023" bIns="65023" anchor="ctr"/>
          <a:lstStyle/>
          <a:p>
            <a:pPr algn="l" defTabSz="650240">
              <a:defRPr b="0"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343" name="Rectangle 19"/>
          <p:cNvSpPr txBox="1"/>
          <p:nvPr/>
        </p:nvSpPr>
        <p:spPr>
          <a:xfrm>
            <a:off x="108373" y="5852159"/>
            <a:ext cx="11704321" cy="27523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>
            <a:spAutoFit/>
          </a:bodyPr>
          <a:lstStyle/>
          <a:p>
            <a:pPr marL="465364" indent="-465364" algn="l" defTabSz="650240">
              <a:spcBef>
                <a:spcPts val="900"/>
              </a:spcBef>
              <a:buSzPct val="100000"/>
              <a:buChar char="•"/>
              <a:defRPr b="0" sz="3800">
                <a:latin typeface="Calibri"/>
                <a:ea typeface="Calibri"/>
                <a:cs typeface="Calibri"/>
                <a:sym typeface="Calibri"/>
              </a:defRPr>
            </a:pPr>
            <a:r>
              <a:t>Key assumptions</a:t>
            </a:r>
          </a:p>
          <a:p>
            <a:pPr lvl="1" marL="857250" indent="-400050" algn="l" defTabSz="650240">
              <a:spcBef>
                <a:spcPts val="600"/>
              </a:spcBef>
              <a:buSzPct val="100000"/>
              <a:buChar char="•"/>
              <a:defRPr b="0" sz="2800">
                <a:latin typeface="Calibri"/>
                <a:ea typeface="Calibri"/>
                <a:cs typeface="Calibri"/>
                <a:sym typeface="Calibri"/>
              </a:defRPr>
            </a:pPr>
            <a:r>
              <a:t>Brightness constancy:  projection of the same point looks the same in every frame</a:t>
            </a:r>
          </a:p>
          <a:p>
            <a:pPr lvl="1" marL="857250" indent="-400050" algn="l" defTabSz="650240">
              <a:spcBef>
                <a:spcPts val="600"/>
              </a:spcBef>
              <a:buSzPct val="100000"/>
              <a:buChar char="•"/>
              <a:defRPr b="0" sz="2800">
                <a:latin typeface="Calibri"/>
                <a:ea typeface="Calibri"/>
                <a:cs typeface="Calibri"/>
                <a:sym typeface="Calibri"/>
              </a:defRPr>
            </a:pPr>
            <a:r>
              <a:t>Small motion:  points do not move very far</a:t>
            </a:r>
          </a:p>
          <a:p>
            <a:pPr lvl="1" marL="857250" indent="-400050" algn="l" defTabSz="650240">
              <a:spcBef>
                <a:spcPts val="600"/>
              </a:spcBef>
              <a:buSzPct val="100000"/>
              <a:buChar char="•"/>
              <a:defRPr b="0" sz="2800">
                <a:latin typeface="Calibri"/>
                <a:ea typeface="Calibri"/>
                <a:cs typeface="Calibri"/>
                <a:sym typeface="Calibri"/>
              </a:defRPr>
            </a:pPr>
            <a:r>
              <a:t>Spatial coherence: points move like their neighbors</a:t>
            </a:r>
          </a:p>
        </p:txBody>
      </p:sp>
      <p:sp>
        <p:nvSpPr>
          <p:cNvPr id="344" name="Text Box 20"/>
          <p:cNvSpPr txBox="1"/>
          <p:nvPr/>
        </p:nvSpPr>
        <p:spPr>
          <a:xfrm>
            <a:off x="3251200" y="3793066"/>
            <a:ext cx="1725102" cy="5943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/>
          <a:p>
            <a:pPr algn="l" defTabSz="650240">
              <a:defRPr b="0" i="1" sz="34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I</a:t>
            </a:r>
            <a:r>
              <a:rPr i="0"/>
              <a:t>(</a:t>
            </a:r>
            <a:r>
              <a:t>x</a:t>
            </a:r>
            <a:r>
              <a:rPr i="0"/>
              <a:t>,</a:t>
            </a:r>
            <a:r>
              <a:t>y</a:t>
            </a:r>
            <a:r>
              <a:rPr i="0"/>
              <a:t>,</a:t>
            </a:r>
            <a:r>
              <a:t>t</a:t>
            </a:r>
            <a:r>
              <a:rPr i="0"/>
              <a:t>–1)</a:t>
            </a:r>
          </a:p>
        </p:txBody>
      </p:sp>
      <p:sp>
        <p:nvSpPr>
          <p:cNvPr id="345" name="Text Box 21"/>
          <p:cNvSpPr txBox="1"/>
          <p:nvPr/>
        </p:nvSpPr>
        <p:spPr>
          <a:xfrm>
            <a:off x="8453119" y="3793066"/>
            <a:ext cx="1293302" cy="5943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/>
          <a:p>
            <a:pPr algn="l" defTabSz="650240">
              <a:defRPr b="0" i="1" sz="34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I</a:t>
            </a:r>
            <a:r>
              <a:rPr i="0"/>
              <a:t>(</a:t>
            </a:r>
            <a:r>
              <a:t>x</a:t>
            </a:r>
            <a:r>
              <a:rPr i="0"/>
              <a:t>,</a:t>
            </a:r>
            <a:r>
              <a:t>y</a:t>
            </a:r>
            <a:r>
              <a:rPr i="0"/>
              <a:t>,</a:t>
            </a:r>
            <a:r>
              <a:t>t</a:t>
            </a:r>
            <a:r>
              <a:rPr i="0"/>
              <a:t>)</a:t>
            </a:r>
          </a:p>
        </p:txBody>
      </p:sp>
      <p:sp>
        <p:nvSpPr>
          <p:cNvPr id="346" name="Oval 15"/>
          <p:cNvSpPr/>
          <p:nvPr/>
        </p:nvSpPr>
        <p:spPr>
          <a:xfrm>
            <a:off x="3684693" y="1733973"/>
            <a:ext cx="108374" cy="108374"/>
          </a:xfrm>
          <a:prstGeom prst="ellipse">
            <a:avLst/>
          </a:prstGeom>
          <a:solidFill>
            <a:srgbClr val="800080"/>
          </a:solidFill>
          <a:ln w="12700">
            <a:solidFill>
              <a:srgbClr val="000000"/>
            </a:solidFill>
          </a:ln>
        </p:spPr>
        <p:txBody>
          <a:bodyPr lIns="65023" tIns="65023" rIns="65023" bIns="65023" anchor="ctr"/>
          <a:lstStyle/>
          <a:p>
            <a:pPr algn="l" defTabSz="650240">
              <a:defRPr b="0"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347" name="Oval 16"/>
          <p:cNvSpPr/>
          <p:nvPr/>
        </p:nvSpPr>
        <p:spPr>
          <a:xfrm>
            <a:off x="4876800" y="2492586"/>
            <a:ext cx="108374" cy="108374"/>
          </a:xfrm>
          <a:prstGeom prst="ellipse">
            <a:avLst/>
          </a:prstGeom>
          <a:solidFill>
            <a:srgbClr val="FF0000"/>
          </a:solidFill>
          <a:ln w="12700">
            <a:solidFill>
              <a:srgbClr val="000000"/>
            </a:solidFill>
          </a:ln>
        </p:spPr>
        <p:txBody>
          <a:bodyPr lIns="65023" tIns="65023" rIns="65023" bIns="65023" anchor="ctr"/>
          <a:lstStyle/>
          <a:p>
            <a:pPr algn="l" defTabSz="650240">
              <a:defRPr b="0"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348" name="Oval 17"/>
          <p:cNvSpPr/>
          <p:nvPr/>
        </p:nvSpPr>
        <p:spPr>
          <a:xfrm>
            <a:off x="3793066" y="2926079"/>
            <a:ext cx="108374" cy="108375"/>
          </a:xfrm>
          <a:prstGeom prst="ellipse">
            <a:avLst/>
          </a:prstGeom>
          <a:solidFill>
            <a:srgbClr val="33CC33"/>
          </a:solidFill>
          <a:ln w="12700">
            <a:solidFill>
              <a:srgbClr val="000000"/>
            </a:solidFill>
          </a:ln>
        </p:spPr>
        <p:txBody>
          <a:bodyPr lIns="65023" tIns="65023" rIns="65023" bIns="65023" anchor="ctr"/>
          <a:lstStyle/>
          <a:p>
            <a:pPr algn="l" defTabSz="650240">
              <a:defRPr b="0"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349" name="Oval 18"/>
          <p:cNvSpPr/>
          <p:nvPr/>
        </p:nvSpPr>
        <p:spPr>
          <a:xfrm>
            <a:off x="4551679" y="3359573"/>
            <a:ext cx="108375" cy="108374"/>
          </a:xfrm>
          <a:prstGeom prst="ellipse">
            <a:avLst/>
          </a:prstGeom>
          <a:solidFill>
            <a:srgbClr val="800080"/>
          </a:solidFill>
          <a:ln w="12700">
            <a:solidFill>
              <a:srgbClr val="000000"/>
            </a:solidFill>
          </a:ln>
        </p:spPr>
        <p:txBody>
          <a:bodyPr lIns="65023" tIns="65023" rIns="65023" bIns="65023" anchor="ctr"/>
          <a:lstStyle/>
          <a:p>
            <a:pPr algn="l" defTabSz="650240">
              <a:defRPr b="0"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350" name="TextBox 30"/>
          <p:cNvSpPr txBox="1"/>
          <p:nvPr/>
        </p:nvSpPr>
        <p:spPr>
          <a:xfrm rot="16200000">
            <a:off x="11368472" y="7409346"/>
            <a:ext cx="2718344" cy="485649"/>
          </a:xfrm>
          <a:prstGeom prst="rect">
            <a:avLst/>
          </a:prstGeom>
          <a:ln w="12700"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>
            <a:lvl1pPr algn="l" defTabSz="650240">
              <a:defRPr b="0" sz="22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Source: Silvio Savarese</a:t>
            </a:r>
          </a:p>
        </p:txBody>
      </p:sp>
      <p:sp>
        <p:nvSpPr>
          <p:cNvPr id="351" name="Date Placeholder 2"/>
          <p:cNvSpPr txBox="1"/>
          <p:nvPr/>
        </p:nvSpPr>
        <p:spPr>
          <a:xfrm>
            <a:off x="10422183" y="9125937"/>
            <a:ext cx="2257497" cy="4983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>
            <a:spAutoFit/>
          </a:bodyPr>
          <a:lstStyle>
            <a:lvl1pPr algn="l" defTabSz="650240">
              <a:defRPr b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28-Nov-17</a:t>
            </a:r>
          </a:p>
        </p:txBody>
      </p:sp>
      <p:sp>
        <p:nvSpPr>
          <p:cNvPr id="352" name="Slide Number Placeholder 3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after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entr" nodeType="after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after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Class="entr" nodeType="after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afterEffect" presetSubtype="0" presetID="1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Class="entr" nodeType="afterEffect" presetSubtype="0" presetID="1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Class="entr" nodeType="afterEffect" presetSubtype="0" presetID="1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Class="entr" nodeType="afterEffect" presetSubtype="0" presetID="1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Class="entr" nodeType="clickEffect" presetSubtype="0" presetID="1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3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Class="entr" nodeType="withEffect" presetSubtype="0" presetID="1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3" fill="hold"/>
                                        <p:tgtEl>
                                          <p:spTgt spid="3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Class="entr" nodeType="clickEffect" presetSubtype="0" presetID="1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7" fill="hold"/>
                                        <p:tgtEl>
                                          <p:spTgt spid="34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Class="entr" nodeType="withEffect" presetSubtype="0" presetID="1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9" fill="hold"/>
                                        <p:tgtEl>
                                          <p:spTgt spid="3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Class="entr" nodeType="clickEffect" presetSubtype="0" presetID="1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3" fill="hold"/>
                                        <p:tgtEl>
                                          <p:spTgt spid="3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Class="entr" nodeType="clickEffect" presetSubtype="0" presetID="1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7" fill="hold"/>
                                        <p:tgtEl>
                                          <p:spTgt spid="3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Class="entr" nodeType="clickEffect" presetSubtype="0" presetID="1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1" fill="hold"/>
                                        <p:tgtEl>
                                          <p:spTgt spid="3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45" grpId="11"/>
      <p:bldP build="whole" bldLvl="1" animBg="1" rev="0" advAuto="0" spid="339" grpId="7"/>
      <p:bldP build="p" bldLvl="1" animBg="1" rev="0" advAuto="0" spid="327" grpId="12"/>
      <p:bldP build="p" bldLvl="5" animBg="1" rev="0" advAuto="0" spid="343" grpId="13"/>
      <p:bldP build="whole" bldLvl="1" animBg="1" rev="0" advAuto="0" spid="348" grpId="5"/>
      <p:bldP build="whole" bldLvl="1" animBg="1" rev="0" advAuto="0" spid="341" grpId="9"/>
      <p:bldP build="whole" bldLvl="1" animBg="1" rev="0" advAuto="0" spid="337" grpId="1"/>
      <p:bldP build="whole" bldLvl="1" animBg="1" rev="0" advAuto="0" spid="347" grpId="3"/>
      <p:bldP build="whole" bldLvl="1" animBg="1" rev="0" advAuto="0" spid="338" grpId="6"/>
      <p:bldP build="whole" bldLvl="1" animBg="1" rev="0" advAuto="0" spid="349" grpId="4"/>
      <p:bldP build="whole" bldLvl="1" animBg="1" rev="0" advAuto="0" spid="346" grpId="2"/>
      <p:bldP build="whole" bldLvl="1" animBg="1" rev="0" advAuto="0" spid="340" grpId="8"/>
      <p:bldP build="whole" bldLvl="1" animBg="1" rev="0" advAuto="0" spid="342" grpId="1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Slide Number Placeholder 5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55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rcRect l="0" t="14959" r="0" b="0"/>
          <a:stretch>
            <a:fillRect/>
          </a:stretch>
        </p:blipFill>
        <p:spPr>
          <a:xfrm>
            <a:off x="433493" y="1842346"/>
            <a:ext cx="12029441" cy="6482080"/>
          </a:xfrm>
          <a:prstGeom prst="rect">
            <a:avLst/>
          </a:prstGeom>
          <a:ln w="12700">
            <a:miter lim="400000"/>
          </a:ln>
        </p:spPr>
      </p:pic>
      <p:sp>
        <p:nvSpPr>
          <p:cNvPr id="356" name="Rectangle 3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617727">
              <a:defRPr sz="4750"/>
            </a:pPr>
            <a:r>
              <a:t>Key Assumptions: Small Motions</a:t>
            </a:r>
            <a:br/>
            <a:r>
              <a:t> </a:t>
            </a:r>
          </a:p>
        </p:txBody>
      </p:sp>
      <p:sp>
        <p:nvSpPr>
          <p:cNvPr id="357" name="Rectangle 4"/>
          <p:cNvSpPr txBox="1"/>
          <p:nvPr/>
        </p:nvSpPr>
        <p:spPr>
          <a:xfrm>
            <a:off x="9557174" y="9405902"/>
            <a:ext cx="2973051" cy="3459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/>
          <a:p>
            <a:pPr algn="l" defTabSz="650240">
              <a:defRPr b="0" sz="1400">
                <a:latin typeface="Calibri"/>
                <a:ea typeface="Calibri"/>
                <a:cs typeface="Calibri"/>
                <a:sym typeface="Calibri"/>
              </a:defRPr>
            </a:pPr>
            <a:r>
              <a:t>* Slide from Michael Black, CS143</a:t>
            </a:r>
            <a:r>
              <a:rPr>
                <a:solidFill>
                  <a:srgbClr val="1F497D"/>
                </a:solidFill>
              </a:rPr>
              <a:t> 2003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Slide Number Placeholder 5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60" name="Picture 8" descr="Picture 8"/>
          <p:cNvPicPr>
            <a:picLocks noChangeAspect="1"/>
          </p:cNvPicPr>
          <p:nvPr/>
        </p:nvPicPr>
        <p:blipFill>
          <a:blip r:embed="rId2">
            <a:extLst/>
          </a:blip>
          <a:srcRect l="0" t="12935" r="0" b="0"/>
          <a:stretch>
            <a:fillRect/>
          </a:stretch>
        </p:blipFill>
        <p:spPr>
          <a:xfrm>
            <a:off x="1354666" y="1408853"/>
            <a:ext cx="10295468" cy="7005885"/>
          </a:xfrm>
          <a:prstGeom prst="rect">
            <a:avLst/>
          </a:prstGeom>
          <a:ln w="12700">
            <a:miter lim="400000"/>
          </a:ln>
        </p:spPr>
      </p:pic>
      <p:sp>
        <p:nvSpPr>
          <p:cNvPr id="361" name="Rectangle 2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617727">
              <a:defRPr sz="4750"/>
            </a:pPr>
            <a:r>
              <a:t>Key Assumptions: Spatial Coherence</a:t>
            </a:r>
            <a:br/>
            <a:r>
              <a:t> </a:t>
            </a:r>
          </a:p>
        </p:txBody>
      </p:sp>
      <p:sp>
        <p:nvSpPr>
          <p:cNvPr id="362" name="Rectangle 4"/>
          <p:cNvSpPr txBox="1"/>
          <p:nvPr/>
        </p:nvSpPr>
        <p:spPr>
          <a:xfrm>
            <a:off x="9557174" y="9405902"/>
            <a:ext cx="2973051" cy="3459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/>
          <a:p>
            <a:pPr algn="l" defTabSz="650240">
              <a:defRPr b="0" sz="1400">
                <a:latin typeface="Calibri"/>
                <a:ea typeface="Calibri"/>
                <a:cs typeface="Calibri"/>
                <a:sym typeface="Calibri"/>
              </a:defRPr>
            </a:pPr>
            <a:r>
              <a:t>* Slide from Michael Black, CS143</a:t>
            </a:r>
            <a:r>
              <a:rPr>
                <a:solidFill>
                  <a:srgbClr val="1F497D"/>
                </a:solidFill>
              </a:rPr>
              <a:t> 2003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Slide Number Placeholder 6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65" name="Rectangle 2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5000"/>
            </a:lvl1pPr>
          </a:lstStyle>
          <a:p>
            <a:pPr/>
            <a:r>
              <a:t>Key Assumptions: Brightness Constancy</a:t>
            </a:r>
          </a:p>
        </p:txBody>
      </p:sp>
      <p:pic>
        <p:nvPicPr>
          <p:cNvPr id="366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00479" y="1625599"/>
            <a:ext cx="9753601" cy="6204375"/>
          </a:xfrm>
          <a:prstGeom prst="rect">
            <a:avLst/>
          </a:prstGeom>
          <a:ln w="12700">
            <a:miter lim="400000"/>
          </a:ln>
        </p:spPr>
      </p:pic>
      <p:sp>
        <p:nvSpPr>
          <p:cNvPr id="367" name="Rectangle 9"/>
          <p:cNvSpPr txBox="1"/>
          <p:nvPr/>
        </p:nvSpPr>
        <p:spPr>
          <a:xfrm>
            <a:off x="9557174" y="9405902"/>
            <a:ext cx="2973051" cy="3459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/>
          <a:p>
            <a:pPr algn="l" defTabSz="650240">
              <a:defRPr b="0" sz="1400">
                <a:latin typeface="Calibri"/>
                <a:ea typeface="Calibri"/>
                <a:cs typeface="Calibri"/>
                <a:sym typeface="Calibri"/>
              </a:defRPr>
            </a:pPr>
            <a:r>
              <a:t>* Slide from Michael Black, CS143</a:t>
            </a:r>
            <a:r>
              <a:rPr>
                <a:solidFill>
                  <a:srgbClr val="1F497D"/>
                </a:solidFill>
              </a:rPr>
              <a:t> 2003</a:t>
            </a:r>
          </a:p>
        </p:txBody>
      </p:sp>
      <p:pic>
        <p:nvPicPr>
          <p:cNvPr id="368" name="Picture 10" descr="Picture 10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142826" y="7802880"/>
            <a:ext cx="5743788" cy="116275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68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Rectangle 2"/>
          <p:cNvSpPr txBox="1"/>
          <p:nvPr>
            <p:ph type="body" sz="quarter" idx="1"/>
          </p:nvPr>
        </p:nvSpPr>
        <p:spPr>
          <a:xfrm>
            <a:off x="749582" y="4057227"/>
            <a:ext cx="11054081" cy="1934916"/>
          </a:xfrm>
          <a:prstGeom prst="rect">
            <a:avLst/>
          </a:prstGeom>
        </p:spPr>
        <p:txBody>
          <a:bodyPr/>
          <a:lstStyle>
            <a:lvl1pPr marL="465364" indent="-465364">
              <a:spcBef>
                <a:spcPts val="900"/>
              </a:spcBef>
              <a:defRPr sz="3800"/>
            </a:lvl1pPr>
          </a:lstStyle>
          <a:p>
            <a:pPr/>
            <a:r>
              <a:t>Brightness Constancy Equation:</a:t>
            </a:r>
          </a:p>
        </p:txBody>
      </p:sp>
      <p:pic>
        <p:nvPicPr>
          <p:cNvPr id="371" name="Object 3" descr="Object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53919" y="4768426"/>
            <a:ext cx="8053495" cy="717975"/>
          </a:xfrm>
          <a:prstGeom prst="rect">
            <a:avLst/>
          </a:prstGeom>
          <a:ln w="12700">
            <a:miter lim="400000"/>
          </a:ln>
        </p:spPr>
      </p:pic>
      <p:sp>
        <p:nvSpPr>
          <p:cNvPr id="372" name="Rectangle 5"/>
          <p:cNvSpPr txBox="1"/>
          <p:nvPr/>
        </p:nvSpPr>
        <p:spPr>
          <a:xfrm>
            <a:off x="966328" y="5635413"/>
            <a:ext cx="12255219" cy="6507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>
            <a:spAutoFit/>
          </a:bodyPr>
          <a:lstStyle>
            <a:lvl1pPr marL="487680" indent="-487680" algn="l" defTabSz="650240">
              <a:spcBef>
                <a:spcPts val="800"/>
              </a:spcBef>
              <a:defRPr b="0" sz="34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Linearizing the right side using Taylor expansion:</a:t>
            </a:r>
          </a:p>
        </p:txBody>
      </p:sp>
      <p:sp>
        <p:nvSpPr>
          <p:cNvPr id="373" name="Rectangle 8"/>
          <p:cNvSpPr/>
          <p:nvPr/>
        </p:nvSpPr>
        <p:spPr>
          <a:xfrm>
            <a:off x="2492586" y="1408853"/>
            <a:ext cx="3142828" cy="2384214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65023" tIns="65023" rIns="65023" bIns="65023" anchor="ctr"/>
          <a:lstStyle/>
          <a:p>
            <a:pPr algn="l" defTabSz="650240">
              <a:defRPr b="0"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374" name="Oval 9"/>
          <p:cNvSpPr/>
          <p:nvPr/>
        </p:nvSpPr>
        <p:spPr>
          <a:xfrm>
            <a:off x="3251200" y="1950719"/>
            <a:ext cx="108374" cy="108375"/>
          </a:xfrm>
          <a:prstGeom prst="ellipse">
            <a:avLst/>
          </a:prstGeom>
          <a:solidFill>
            <a:srgbClr val="EEECE1"/>
          </a:solidFill>
          <a:ln w="12700">
            <a:solidFill>
              <a:srgbClr val="000000"/>
            </a:solidFill>
          </a:ln>
        </p:spPr>
        <p:txBody>
          <a:bodyPr lIns="65023" tIns="65023" rIns="65023" bIns="65023" anchor="ctr"/>
          <a:lstStyle/>
          <a:p>
            <a:pPr algn="l" defTabSz="650240">
              <a:defRPr b="0"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375" name="Line 10"/>
          <p:cNvSpPr/>
          <p:nvPr/>
        </p:nvSpPr>
        <p:spPr>
          <a:xfrm>
            <a:off x="3357316" y="2059093"/>
            <a:ext cx="435751" cy="379307"/>
          </a:xfrm>
          <a:prstGeom prst="line">
            <a:avLst/>
          </a:prstGeom>
          <a:ln w="12700">
            <a:solidFill>
              <a:srgbClr val="000000"/>
            </a:solidFill>
            <a:tailEnd type="triangle"/>
          </a:ln>
        </p:spPr>
        <p:txBody>
          <a:bodyPr lIns="65023" tIns="65023" rIns="65023" bIns="65023"/>
          <a:lstStyle/>
          <a:p>
            <a:pPr algn="l" defTabSz="650240">
              <a:defRPr b="0"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376" name="Rectangle 11"/>
          <p:cNvSpPr/>
          <p:nvPr/>
        </p:nvSpPr>
        <p:spPr>
          <a:xfrm>
            <a:off x="7261013" y="1408853"/>
            <a:ext cx="3142828" cy="2384214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65023" tIns="65023" rIns="65023" bIns="65023" anchor="ctr"/>
          <a:lstStyle/>
          <a:p>
            <a:pPr algn="l" defTabSz="650240">
              <a:defRPr b="0"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377" name="Oval 12"/>
          <p:cNvSpPr/>
          <p:nvPr/>
        </p:nvSpPr>
        <p:spPr>
          <a:xfrm>
            <a:off x="8561493" y="2384213"/>
            <a:ext cx="108375" cy="108374"/>
          </a:xfrm>
          <a:prstGeom prst="ellipse">
            <a:avLst/>
          </a:prstGeom>
          <a:solidFill>
            <a:srgbClr val="EEECE1"/>
          </a:solidFill>
          <a:ln w="12700">
            <a:solidFill>
              <a:srgbClr val="000000"/>
            </a:solidFill>
          </a:ln>
        </p:spPr>
        <p:txBody>
          <a:bodyPr lIns="65023" tIns="65023" rIns="65023" bIns="65023" anchor="ctr"/>
          <a:lstStyle/>
          <a:p>
            <a:pPr algn="l" defTabSz="650240">
              <a:defRPr b="0"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pic>
        <p:nvPicPr>
          <p:cNvPr id="378" name="Picture 13" descr="Picture 1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094133" y="2544516"/>
            <a:ext cx="1767841" cy="273191"/>
          </a:xfrm>
          <a:prstGeom prst="rect">
            <a:avLst/>
          </a:prstGeom>
          <a:ln w="12700">
            <a:miter lim="400000"/>
          </a:ln>
        </p:spPr>
      </p:pic>
      <p:pic>
        <p:nvPicPr>
          <p:cNvPr id="379" name="Picture 14" descr="Picture 14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048000" y="1668498"/>
            <a:ext cx="659272" cy="273191"/>
          </a:xfrm>
          <a:prstGeom prst="rect">
            <a:avLst/>
          </a:prstGeom>
          <a:ln w="12700">
            <a:miter lim="400000"/>
          </a:ln>
        </p:spPr>
      </p:pic>
      <p:pic>
        <p:nvPicPr>
          <p:cNvPr id="380" name="Picture 15" descr="Picture 15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781778" y="1950719"/>
            <a:ext cx="2937369" cy="273193"/>
          </a:xfrm>
          <a:prstGeom prst="rect">
            <a:avLst/>
          </a:prstGeom>
          <a:ln w="12700">
            <a:miter lim="400000"/>
          </a:ln>
        </p:spPr>
      </p:pic>
      <p:sp>
        <p:nvSpPr>
          <p:cNvPr id="381" name="Text Box 16"/>
          <p:cNvSpPr txBox="1"/>
          <p:nvPr/>
        </p:nvSpPr>
        <p:spPr>
          <a:xfrm>
            <a:off x="3793066" y="3145085"/>
            <a:ext cx="1725102" cy="5943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/>
          <a:p>
            <a:pPr algn="l" defTabSz="650240">
              <a:defRPr b="0" i="1" sz="34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I</a:t>
            </a:r>
            <a:r>
              <a:rPr i="0"/>
              <a:t>(</a:t>
            </a:r>
            <a:r>
              <a:t>x</a:t>
            </a:r>
            <a:r>
              <a:rPr i="0"/>
              <a:t>,</a:t>
            </a:r>
            <a:r>
              <a:t>y</a:t>
            </a:r>
            <a:r>
              <a:rPr i="0"/>
              <a:t>,</a:t>
            </a:r>
            <a:r>
              <a:t>t</a:t>
            </a:r>
            <a:r>
              <a:rPr i="0"/>
              <a:t>–1)</a:t>
            </a:r>
          </a:p>
        </p:txBody>
      </p:sp>
      <p:sp>
        <p:nvSpPr>
          <p:cNvPr id="382" name="Text Box 17"/>
          <p:cNvSpPr txBox="1"/>
          <p:nvPr/>
        </p:nvSpPr>
        <p:spPr>
          <a:xfrm>
            <a:off x="8994986" y="3145085"/>
            <a:ext cx="1293302" cy="5943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/>
          <a:p>
            <a:pPr algn="l" defTabSz="650240">
              <a:defRPr b="0" i="1" sz="34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I</a:t>
            </a:r>
            <a:r>
              <a:rPr i="0"/>
              <a:t>(</a:t>
            </a:r>
            <a:r>
              <a:t>x</a:t>
            </a:r>
            <a:r>
              <a:rPr i="0"/>
              <a:t>,</a:t>
            </a:r>
            <a:r>
              <a:t>y</a:t>
            </a:r>
            <a:r>
              <a:rPr i="0"/>
              <a:t>,</a:t>
            </a:r>
            <a:r>
              <a:t>t</a:t>
            </a:r>
            <a:r>
              <a:rPr i="0"/>
              <a:t>)</a:t>
            </a:r>
          </a:p>
        </p:txBody>
      </p:sp>
      <p:sp>
        <p:nvSpPr>
          <p:cNvPr id="383" name="TextBox 27"/>
          <p:cNvSpPr txBox="1"/>
          <p:nvPr/>
        </p:nvSpPr>
        <p:spPr>
          <a:xfrm rot="16200000">
            <a:off x="11368472" y="7409346"/>
            <a:ext cx="2718344" cy="485649"/>
          </a:xfrm>
          <a:prstGeom prst="rect">
            <a:avLst/>
          </a:prstGeom>
          <a:ln w="12700"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>
            <a:lvl1pPr algn="l" defTabSz="650240">
              <a:defRPr b="0" sz="22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Source: Silvio Savarese</a:t>
            </a:r>
          </a:p>
        </p:txBody>
      </p:sp>
      <p:sp>
        <p:nvSpPr>
          <p:cNvPr id="384" name="Date Placeholder 4"/>
          <p:cNvSpPr txBox="1"/>
          <p:nvPr/>
        </p:nvSpPr>
        <p:spPr>
          <a:xfrm>
            <a:off x="10422183" y="9125937"/>
            <a:ext cx="2257497" cy="4983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>
            <a:spAutoFit/>
          </a:bodyPr>
          <a:lstStyle>
            <a:lvl1pPr algn="l" defTabSz="650240">
              <a:defRPr b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28-Nov-17</a:t>
            </a:r>
          </a:p>
        </p:txBody>
      </p:sp>
      <p:sp>
        <p:nvSpPr>
          <p:cNvPr id="385" name="Slide Number Placeholder 5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86" name="Rectangle 7"/>
          <p:cNvSpPr txBox="1"/>
          <p:nvPr/>
        </p:nvSpPr>
        <p:spPr>
          <a:xfrm>
            <a:off x="1517307" y="425529"/>
            <a:ext cx="9211573" cy="8158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 anchor="ctr">
            <a:spAutoFit/>
          </a:bodyPr>
          <a:lstStyle>
            <a:lvl1pPr defTabSz="650240">
              <a:defRPr b="0" sz="44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The Brightness Constancy Constraint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72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Object 4" descr="Object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93707" y="6628835"/>
            <a:ext cx="9877778" cy="666046"/>
          </a:xfrm>
          <a:prstGeom prst="rect">
            <a:avLst/>
          </a:prstGeom>
          <a:ln w="12700">
            <a:miter lim="400000"/>
          </a:ln>
        </p:spPr>
      </p:pic>
      <p:sp>
        <p:nvSpPr>
          <p:cNvPr id="389" name="Rectangle 2"/>
          <p:cNvSpPr txBox="1"/>
          <p:nvPr>
            <p:ph type="body" sz="quarter" idx="1"/>
          </p:nvPr>
        </p:nvSpPr>
        <p:spPr>
          <a:xfrm>
            <a:off x="749582" y="4057227"/>
            <a:ext cx="11054081" cy="1934916"/>
          </a:xfrm>
          <a:prstGeom prst="rect">
            <a:avLst/>
          </a:prstGeom>
        </p:spPr>
        <p:txBody>
          <a:bodyPr/>
          <a:lstStyle>
            <a:lvl1pPr marL="465364" indent="-465364">
              <a:spcBef>
                <a:spcPts val="900"/>
              </a:spcBef>
              <a:defRPr sz="3800"/>
            </a:lvl1pPr>
          </a:lstStyle>
          <a:p>
            <a:pPr/>
            <a:r>
              <a:t>Brightness Constancy Equation:</a:t>
            </a:r>
          </a:p>
        </p:txBody>
      </p:sp>
      <p:pic>
        <p:nvPicPr>
          <p:cNvPr id="390" name="Object 3" descr="Object 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53919" y="4768426"/>
            <a:ext cx="8053495" cy="717975"/>
          </a:xfrm>
          <a:prstGeom prst="rect">
            <a:avLst/>
          </a:prstGeom>
          <a:ln w="12700">
            <a:miter lim="400000"/>
          </a:ln>
        </p:spPr>
      </p:pic>
      <p:sp>
        <p:nvSpPr>
          <p:cNvPr id="391" name="Rectangle 5"/>
          <p:cNvSpPr txBox="1"/>
          <p:nvPr/>
        </p:nvSpPr>
        <p:spPr>
          <a:xfrm>
            <a:off x="966328" y="5635413"/>
            <a:ext cx="12255219" cy="6507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>
            <a:spAutoFit/>
          </a:bodyPr>
          <a:lstStyle>
            <a:lvl1pPr marL="487680" indent="-487680" algn="l" defTabSz="650240">
              <a:spcBef>
                <a:spcPts val="800"/>
              </a:spcBef>
              <a:defRPr b="0" sz="34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Linearizing the right side using Taylor expansion:</a:t>
            </a:r>
          </a:p>
        </p:txBody>
      </p:sp>
      <p:pic>
        <p:nvPicPr>
          <p:cNvPr id="392" name="Object 6" descr="Object 6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644640" y="6258559"/>
            <a:ext cx="162561" cy="307059"/>
          </a:xfrm>
          <a:prstGeom prst="rect">
            <a:avLst/>
          </a:prstGeom>
          <a:ln w="12700">
            <a:miter lim="400000"/>
          </a:ln>
        </p:spPr>
      </p:pic>
      <p:sp>
        <p:nvSpPr>
          <p:cNvPr id="393" name="Rectangle 8"/>
          <p:cNvSpPr/>
          <p:nvPr/>
        </p:nvSpPr>
        <p:spPr>
          <a:xfrm>
            <a:off x="2492586" y="1408853"/>
            <a:ext cx="3142828" cy="2384214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65023" tIns="65023" rIns="65023" bIns="65023" anchor="ctr"/>
          <a:lstStyle/>
          <a:p>
            <a:pPr algn="l" defTabSz="650240">
              <a:defRPr b="0"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394" name="Oval 9"/>
          <p:cNvSpPr/>
          <p:nvPr/>
        </p:nvSpPr>
        <p:spPr>
          <a:xfrm>
            <a:off x="3251200" y="1950719"/>
            <a:ext cx="108374" cy="108375"/>
          </a:xfrm>
          <a:prstGeom prst="ellipse">
            <a:avLst/>
          </a:prstGeom>
          <a:solidFill>
            <a:srgbClr val="EEECE1"/>
          </a:solidFill>
          <a:ln w="12700">
            <a:solidFill>
              <a:srgbClr val="000000"/>
            </a:solidFill>
          </a:ln>
        </p:spPr>
        <p:txBody>
          <a:bodyPr lIns="65023" tIns="65023" rIns="65023" bIns="65023" anchor="ctr"/>
          <a:lstStyle/>
          <a:p>
            <a:pPr algn="l" defTabSz="650240">
              <a:defRPr b="0"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395" name="Line 10"/>
          <p:cNvSpPr/>
          <p:nvPr/>
        </p:nvSpPr>
        <p:spPr>
          <a:xfrm>
            <a:off x="3357316" y="2059093"/>
            <a:ext cx="435751" cy="379307"/>
          </a:xfrm>
          <a:prstGeom prst="line">
            <a:avLst/>
          </a:prstGeom>
          <a:ln w="12700">
            <a:solidFill>
              <a:srgbClr val="000000"/>
            </a:solidFill>
            <a:tailEnd type="triangle"/>
          </a:ln>
        </p:spPr>
        <p:txBody>
          <a:bodyPr lIns="65023" tIns="65023" rIns="65023" bIns="65023"/>
          <a:lstStyle/>
          <a:p>
            <a:pPr algn="l" defTabSz="650240">
              <a:defRPr b="0"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396" name="Rectangle 11"/>
          <p:cNvSpPr/>
          <p:nvPr/>
        </p:nvSpPr>
        <p:spPr>
          <a:xfrm>
            <a:off x="7261013" y="1408853"/>
            <a:ext cx="3142828" cy="2384214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65023" tIns="65023" rIns="65023" bIns="65023" anchor="ctr"/>
          <a:lstStyle/>
          <a:p>
            <a:pPr algn="l" defTabSz="650240">
              <a:defRPr b="0"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397" name="Oval 12"/>
          <p:cNvSpPr/>
          <p:nvPr/>
        </p:nvSpPr>
        <p:spPr>
          <a:xfrm>
            <a:off x="8561493" y="2384213"/>
            <a:ext cx="108375" cy="108374"/>
          </a:xfrm>
          <a:prstGeom prst="ellipse">
            <a:avLst/>
          </a:prstGeom>
          <a:solidFill>
            <a:srgbClr val="EEECE1"/>
          </a:solidFill>
          <a:ln w="12700">
            <a:solidFill>
              <a:srgbClr val="000000"/>
            </a:solidFill>
          </a:ln>
        </p:spPr>
        <p:txBody>
          <a:bodyPr lIns="65023" tIns="65023" rIns="65023" bIns="65023" anchor="ctr"/>
          <a:lstStyle/>
          <a:p>
            <a:pPr algn="l" defTabSz="650240">
              <a:defRPr b="0"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pic>
        <p:nvPicPr>
          <p:cNvPr id="398" name="Picture 13" descr="Picture 13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094133" y="2544516"/>
            <a:ext cx="1767841" cy="273191"/>
          </a:xfrm>
          <a:prstGeom prst="rect">
            <a:avLst/>
          </a:prstGeom>
          <a:ln w="12700">
            <a:miter lim="400000"/>
          </a:ln>
        </p:spPr>
      </p:pic>
      <p:pic>
        <p:nvPicPr>
          <p:cNvPr id="399" name="Picture 14" descr="Picture 14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3048000" y="1668498"/>
            <a:ext cx="659272" cy="273191"/>
          </a:xfrm>
          <a:prstGeom prst="rect">
            <a:avLst/>
          </a:prstGeom>
          <a:ln w="12700">
            <a:miter lim="400000"/>
          </a:ln>
        </p:spPr>
      </p:pic>
      <p:pic>
        <p:nvPicPr>
          <p:cNvPr id="400" name="Picture 15" descr="Picture 15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3781778" y="1950719"/>
            <a:ext cx="2937369" cy="273193"/>
          </a:xfrm>
          <a:prstGeom prst="rect">
            <a:avLst/>
          </a:prstGeom>
          <a:ln w="12700">
            <a:miter lim="400000"/>
          </a:ln>
        </p:spPr>
      </p:pic>
      <p:sp>
        <p:nvSpPr>
          <p:cNvPr id="401" name="Text Box 16"/>
          <p:cNvSpPr txBox="1"/>
          <p:nvPr/>
        </p:nvSpPr>
        <p:spPr>
          <a:xfrm>
            <a:off x="3793066" y="3145085"/>
            <a:ext cx="1725102" cy="5943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/>
          <a:p>
            <a:pPr algn="l" defTabSz="650240">
              <a:defRPr b="0" i="1" sz="34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I</a:t>
            </a:r>
            <a:r>
              <a:rPr i="0"/>
              <a:t>(</a:t>
            </a:r>
            <a:r>
              <a:t>x</a:t>
            </a:r>
            <a:r>
              <a:rPr i="0"/>
              <a:t>,</a:t>
            </a:r>
            <a:r>
              <a:t>y</a:t>
            </a:r>
            <a:r>
              <a:rPr i="0"/>
              <a:t>,</a:t>
            </a:r>
            <a:r>
              <a:t>t</a:t>
            </a:r>
            <a:r>
              <a:rPr i="0"/>
              <a:t>–1)</a:t>
            </a:r>
          </a:p>
        </p:txBody>
      </p:sp>
      <p:sp>
        <p:nvSpPr>
          <p:cNvPr id="402" name="Text Box 17"/>
          <p:cNvSpPr txBox="1"/>
          <p:nvPr/>
        </p:nvSpPr>
        <p:spPr>
          <a:xfrm>
            <a:off x="8994986" y="3145085"/>
            <a:ext cx="1293302" cy="5943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/>
          <a:p>
            <a:pPr algn="l" defTabSz="650240">
              <a:defRPr b="0" i="1" sz="34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I</a:t>
            </a:r>
            <a:r>
              <a:rPr i="0"/>
              <a:t>(</a:t>
            </a:r>
            <a:r>
              <a:t>x</a:t>
            </a:r>
            <a:r>
              <a:rPr i="0"/>
              <a:t>,</a:t>
            </a:r>
            <a:r>
              <a:t>y</a:t>
            </a:r>
            <a:r>
              <a:rPr i="0"/>
              <a:t>,</a:t>
            </a:r>
            <a:r>
              <a:t>t</a:t>
            </a:r>
            <a:r>
              <a:rPr i="0"/>
              <a:t>)</a:t>
            </a:r>
          </a:p>
        </p:txBody>
      </p:sp>
      <p:grpSp>
        <p:nvGrpSpPr>
          <p:cNvPr id="405" name="Group 18"/>
          <p:cNvGrpSpPr/>
          <p:nvPr/>
        </p:nvGrpSpPr>
        <p:grpSpPr>
          <a:xfrm>
            <a:off x="1489624" y="8225997"/>
            <a:ext cx="4904404" cy="698437"/>
            <a:chOff x="0" y="0"/>
            <a:chExt cx="4904403" cy="698436"/>
          </a:xfrm>
        </p:grpSpPr>
        <p:pic>
          <p:nvPicPr>
            <p:cNvPr id="403" name="Object 19" descr="Object 19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1559270" y="0"/>
              <a:ext cx="3345134" cy="69843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04" name="Rectangle 20"/>
            <p:cNvSpPr txBox="1"/>
            <p:nvPr/>
          </p:nvSpPr>
          <p:spPr>
            <a:xfrm>
              <a:off x="0" y="10211"/>
              <a:ext cx="1358662" cy="6507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65023" tIns="65023" rIns="65023" bIns="65023" numCol="1" anchor="t">
              <a:spAutoFit/>
            </a:bodyPr>
            <a:lstStyle>
              <a:lvl1pPr algn="l" defTabSz="650240">
                <a:lnSpc>
                  <a:spcPct val="90000"/>
                </a:lnSpc>
                <a:defRPr b="0" sz="34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Hence,</a:t>
              </a:r>
            </a:p>
          </p:txBody>
        </p:sp>
      </p:grpSp>
      <p:sp>
        <p:nvSpPr>
          <p:cNvPr id="406" name="Rectangle 21"/>
          <p:cNvSpPr/>
          <p:nvPr/>
        </p:nvSpPr>
        <p:spPr>
          <a:xfrm>
            <a:off x="6610773" y="6610773"/>
            <a:ext cx="541867" cy="758614"/>
          </a:xfrm>
          <a:prstGeom prst="rect">
            <a:avLst/>
          </a:prstGeom>
          <a:ln w="25400">
            <a:solidFill>
              <a:srgbClr val="FF0000"/>
            </a:solidFill>
            <a:prstDash val="sysDot"/>
            <a:miter/>
          </a:ln>
        </p:spPr>
        <p:txBody>
          <a:bodyPr lIns="65023" tIns="65023" rIns="65023" bIns="65023" anchor="ctr"/>
          <a:lstStyle/>
          <a:p>
            <a:pPr algn="l" defTabSz="650240">
              <a:defRPr b="0"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407" name="Text Box 22"/>
          <p:cNvSpPr txBox="1"/>
          <p:nvPr/>
        </p:nvSpPr>
        <p:spPr>
          <a:xfrm>
            <a:off x="6827519" y="6285653"/>
            <a:ext cx="4334935" cy="4729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>
            <a:spAutoFit/>
          </a:bodyPr>
          <a:lstStyle>
            <a:lvl1pPr algn="l" defTabSz="650240">
              <a:defRPr b="0" sz="22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Image derivative along x</a:t>
            </a:r>
          </a:p>
        </p:txBody>
      </p:sp>
      <p:pic>
        <p:nvPicPr>
          <p:cNvPr id="408" name="Object 25" descr="Object 25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6719146" y="8091875"/>
            <a:ext cx="3793068" cy="803770"/>
          </a:xfrm>
          <a:prstGeom prst="rect">
            <a:avLst/>
          </a:prstGeom>
          <a:ln w="12700">
            <a:miter lim="400000"/>
          </a:ln>
        </p:spPr>
      </p:pic>
      <p:sp>
        <p:nvSpPr>
          <p:cNvPr id="409" name="Rectangle 21"/>
          <p:cNvSpPr/>
          <p:nvPr/>
        </p:nvSpPr>
        <p:spPr>
          <a:xfrm>
            <a:off x="10728959" y="6610773"/>
            <a:ext cx="541868" cy="758614"/>
          </a:xfrm>
          <a:prstGeom prst="rect">
            <a:avLst/>
          </a:prstGeom>
          <a:ln w="25400">
            <a:solidFill>
              <a:srgbClr val="FF0000"/>
            </a:solidFill>
            <a:prstDash val="sysDot"/>
            <a:miter/>
          </a:ln>
        </p:spPr>
        <p:txBody>
          <a:bodyPr lIns="65023" tIns="65023" rIns="65023" bIns="65023" anchor="ctr"/>
          <a:lstStyle/>
          <a:p>
            <a:pPr algn="l" defTabSz="650240">
              <a:defRPr b="0"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pic>
        <p:nvPicPr>
          <p:cNvPr id="410" name="Object 4" descr="Object 4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1311769" y="7455182"/>
            <a:ext cx="9841654" cy="663787"/>
          </a:xfrm>
          <a:prstGeom prst="rect">
            <a:avLst/>
          </a:prstGeom>
          <a:ln w="12700">
            <a:miter lim="400000"/>
          </a:ln>
        </p:spPr>
      </p:pic>
      <p:sp>
        <p:nvSpPr>
          <p:cNvPr id="411" name="TextBox 27"/>
          <p:cNvSpPr txBox="1"/>
          <p:nvPr/>
        </p:nvSpPr>
        <p:spPr>
          <a:xfrm rot="16200000">
            <a:off x="11368472" y="7409346"/>
            <a:ext cx="2718344" cy="485649"/>
          </a:xfrm>
          <a:prstGeom prst="rect">
            <a:avLst/>
          </a:prstGeom>
          <a:ln w="12700"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>
            <a:lvl1pPr algn="l" defTabSz="650240">
              <a:defRPr b="0" sz="22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Source: Silvio Savarese</a:t>
            </a:r>
          </a:p>
        </p:txBody>
      </p:sp>
      <p:sp>
        <p:nvSpPr>
          <p:cNvPr id="412" name="Date Placeholder 4"/>
          <p:cNvSpPr txBox="1"/>
          <p:nvPr/>
        </p:nvSpPr>
        <p:spPr>
          <a:xfrm>
            <a:off x="10422183" y="9125937"/>
            <a:ext cx="2257497" cy="4983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>
            <a:spAutoFit/>
          </a:bodyPr>
          <a:lstStyle>
            <a:lvl1pPr algn="l" defTabSz="650240">
              <a:defRPr b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28-Nov-17</a:t>
            </a:r>
          </a:p>
        </p:txBody>
      </p:sp>
      <p:sp>
        <p:nvSpPr>
          <p:cNvPr id="413" name="Slide Number Placeholder 5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14" name="Rectangle 7"/>
          <p:cNvSpPr txBox="1"/>
          <p:nvPr/>
        </p:nvSpPr>
        <p:spPr>
          <a:xfrm>
            <a:off x="1517307" y="425529"/>
            <a:ext cx="9211573" cy="8158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 anchor="ctr">
            <a:spAutoFit/>
          </a:bodyPr>
          <a:lstStyle>
            <a:lvl1pPr defTabSz="650240">
              <a:defRPr b="0" sz="44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The Brightness Constancy Constraint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Title 1"/>
          <p:cNvSpPr txBox="1"/>
          <p:nvPr>
            <p:ph type="title"/>
          </p:nvPr>
        </p:nvSpPr>
        <p:spPr>
          <a:xfrm>
            <a:off x="297629" y="234568"/>
            <a:ext cx="12409542" cy="985183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25" name="BDtvjKMl30w  Optical Flow - Block Matching - Bouncing - YouTube [360p].mp4" descr="BDtvjKMl30w  Optical Flow - Block Matching - Bouncing - YouTube [360p].mp4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501422" y="1501422"/>
            <a:ext cx="10004214" cy="7502597"/>
          </a:xfrm>
          <a:prstGeom prst="rect">
            <a:avLst/>
          </a:prstGeom>
          <a:ln w="12700">
            <a:miter lim="400000"/>
          </a:ln>
        </p:spPr>
      </p:pic>
      <p:sp>
        <p:nvSpPr>
          <p:cNvPr id="226" name="Slide Number Placeholder 3"/>
          <p:cNvSpPr txBox="1"/>
          <p:nvPr>
            <p:ph type="sldNum" sz="quarter" idx="2"/>
          </p:nvPr>
        </p:nvSpPr>
        <p:spPr>
          <a:xfrm>
            <a:off x="12743460" y="8251"/>
            <a:ext cx="261340" cy="37134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27" name="TextBox 5"/>
          <p:cNvSpPr txBox="1"/>
          <p:nvPr/>
        </p:nvSpPr>
        <p:spPr>
          <a:xfrm>
            <a:off x="-1" y="9456862"/>
            <a:ext cx="3159260" cy="2951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>
            <a:lvl1pPr algn="l" defTabSz="650240">
              <a:defRPr b="0" sz="11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https://www.youtube.com/watch?v=BDtvjKMl30w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after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921665" fill="hold"/>
                                        <p:tgtEl>
                                          <p:spTgt spid="2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mediacall" nodeType="clickEffect" presetSubtype="0" presetID="3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10" dur="1000" fill="hold"/>
                                        <p:tgtEl>
                                          <p:spTgt spid="2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80000">
                <p:cTn id="11" fill="hold" display="0">
                  <p:stCondLst>
                    <p:cond delay="indefinite"/>
                  </p:stCondLst>
                </p:cTn>
                <p:tgtEl>
                  <p:spTgt spid="225"/>
                </p:tgtEl>
              </p:cMediaNode>
            </p:vide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Filters used to find the derivatives</a:t>
            </a:r>
          </a:p>
        </p:txBody>
      </p:sp>
      <p:pic>
        <p:nvPicPr>
          <p:cNvPr id="417" name="Content Placeholder 5" descr="Content Placeholder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50239" y="2600960"/>
            <a:ext cx="3612446" cy="2438401"/>
          </a:xfrm>
          <a:prstGeom prst="rect">
            <a:avLst/>
          </a:prstGeom>
          <a:ln w="12700">
            <a:miter lim="400000"/>
          </a:ln>
        </p:spPr>
      </p:pic>
      <p:sp>
        <p:nvSpPr>
          <p:cNvPr id="418" name="Date Placeholder 3"/>
          <p:cNvSpPr txBox="1"/>
          <p:nvPr/>
        </p:nvSpPr>
        <p:spPr>
          <a:xfrm>
            <a:off x="10422183" y="9125937"/>
            <a:ext cx="2257497" cy="4983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>
            <a:spAutoFit/>
          </a:bodyPr>
          <a:lstStyle>
            <a:lvl1pPr algn="l" defTabSz="650240">
              <a:defRPr b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28-Nov-17</a:t>
            </a:r>
          </a:p>
        </p:txBody>
      </p:sp>
      <p:sp>
        <p:nvSpPr>
          <p:cNvPr id="419" name="Slide Number Placeholder 4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420" name="Picture 6" descr="Picture 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434275" y="2474524"/>
            <a:ext cx="4136250" cy="2691272"/>
          </a:xfrm>
          <a:prstGeom prst="rect">
            <a:avLst/>
          </a:prstGeom>
          <a:ln w="12700">
            <a:miter lim="400000"/>
          </a:ln>
        </p:spPr>
      </p:pic>
      <p:pic>
        <p:nvPicPr>
          <p:cNvPr id="421" name="Picture 7" descr="Picture 7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751428" y="2646115"/>
            <a:ext cx="3341512" cy="2348090"/>
          </a:xfrm>
          <a:prstGeom prst="rect">
            <a:avLst/>
          </a:prstGeom>
          <a:ln w="12700">
            <a:miter lim="400000"/>
          </a:ln>
        </p:spPr>
      </p:pic>
      <p:sp>
        <p:nvSpPr>
          <p:cNvPr id="422" name="TextBox 9"/>
          <p:cNvSpPr txBox="1"/>
          <p:nvPr/>
        </p:nvSpPr>
        <p:spPr>
          <a:xfrm>
            <a:off x="2206224" y="5230169"/>
            <a:ext cx="498519" cy="589473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b="0" sz="1800"/>
            </a:pPr>
            <a14:m>
              <m:oMathPara>
                <m:oMathParaPr>
                  <m:jc m:val="centerGroup"/>
                </m:oMathParaPr>
                <m:oMath>
                  <m:sSub>
                    <m:e>
                      <m:r>
                        <a:rPr xmlns:a="http://schemas.openxmlformats.org/drawingml/2006/main" sz="5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</m:e>
                    <m:sub>
                      <m:r>
                        <a:rPr xmlns:a="http://schemas.openxmlformats.org/drawingml/2006/main" sz="5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sub>
                  </m:sSub>
                </m:oMath>
              </m:oMathPara>
            </a14:m>
            <a:endParaRPr sz="5100"/>
          </a:p>
        </p:txBody>
      </p:sp>
      <p:sp>
        <p:nvSpPr>
          <p:cNvPr id="423" name="TextBox 10"/>
          <p:cNvSpPr txBox="1"/>
          <p:nvPr/>
        </p:nvSpPr>
        <p:spPr>
          <a:xfrm>
            <a:off x="6032920" y="5280998"/>
            <a:ext cx="492081" cy="669490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b="0" sz="1800"/>
            </a:pPr>
            <a14:m>
              <m:oMathPara>
                <m:oMathParaPr>
                  <m:jc m:val="centerGroup"/>
                </m:oMathParaPr>
                <m:oMath>
                  <m:sSub>
                    <m:e>
                      <m:r>
                        <a:rPr xmlns:a="http://schemas.openxmlformats.org/drawingml/2006/main" sz="5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</m:e>
                    <m:sub>
                      <m:r>
                        <a:rPr xmlns:a="http://schemas.openxmlformats.org/drawingml/2006/main" sz="5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sub>
                  </m:sSub>
                </m:oMath>
              </m:oMathPara>
            </a14:m>
            <a:endParaRPr sz="5100"/>
          </a:p>
        </p:txBody>
      </p:sp>
      <p:sp>
        <p:nvSpPr>
          <p:cNvPr id="424" name="TextBox 11"/>
          <p:cNvSpPr txBox="1"/>
          <p:nvPr/>
        </p:nvSpPr>
        <p:spPr>
          <a:xfrm>
            <a:off x="10155270" y="5280998"/>
            <a:ext cx="394130" cy="589473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b="0" sz="1800"/>
            </a:pPr>
            <a14:m>
              <m:oMathPara>
                <m:oMathParaPr>
                  <m:jc m:val="centerGroup"/>
                </m:oMathParaPr>
                <m:oMath>
                  <m:sSub>
                    <m:e>
                      <m:r>
                        <a:rPr xmlns:a="http://schemas.openxmlformats.org/drawingml/2006/main" sz="5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</m:e>
                    <m:sub>
                      <m:r>
                        <a:rPr xmlns:a="http://schemas.openxmlformats.org/drawingml/2006/main" sz="5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sub>
                  </m:sSub>
                </m:oMath>
              </m:oMathPara>
            </a14:m>
            <a:endParaRPr sz="5100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Rectangle 3"/>
          <p:cNvSpPr txBox="1"/>
          <p:nvPr>
            <p:ph type="body" sz="quarter" idx="1"/>
          </p:nvPr>
        </p:nvSpPr>
        <p:spPr>
          <a:xfrm>
            <a:off x="325119" y="3790808"/>
            <a:ext cx="11595949" cy="975361"/>
          </a:xfrm>
          <a:prstGeom prst="rect">
            <a:avLst/>
          </a:prstGeom>
        </p:spPr>
        <p:txBody>
          <a:bodyPr/>
          <a:lstStyle>
            <a:lvl1pPr marL="485775" indent="-485775">
              <a:spcBef>
                <a:spcPts val="800"/>
              </a:spcBef>
              <a:defRPr sz="3400"/>
            </a:lvl1pPr>
          </a:lstStyle>
          <a:p>
            <a:pPr/>
            <a:r>
              <a:t>How many equations and unknowns per pixel?</a:t>
            </a:r>
          </a:p>
        </p:txBody>
      </p:sp>
      <p:sp>
        <p:nvSpPr>
          <p:cNvPr id="427" name="Rectangle 22"/>
          <p:cNvSpPr txBox="1"/>
          <p:nvPr/>
        </p:nvSpPr>
        <p:spPr>
          <a:xfrm>
            <a:off x="1300480" y="4355252"/>
            <a:ext cx="8274420" cy="4983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/>
          <a:p>
            <a:pPr lvl="1" marL="457200" indent="0" algn="l" defTabSz="650240">
              <a:spcBef>
                <a:spcPts val="600"/>
              </a:spcBef>
              <a:buSzPct val="100000"/>
              <a:buChar char="•"/>
              <a:defRPr b="0">
                <a:latin typeface="Calibri"/>
                <a:ea typeface="Calibri"/>
                <a:cs typeface="Calibri"/>
                <a:sym typeface="Calibri"/>
              </a:defRPr>
            </a:pPr>
            <a:r>
              <a:t>One equation (this is a scalar equation!), two unknowns (u,v)</a:t>
            </a:r>
          </a:p>
        </p:txBody>
      </p:sp>
      <p:sp>
        <p:nvSpPr>
          <p:cNvPr id="428" name="Rectangle 18"/>
          <p:cNvSpPr txBox="1"/>
          <p:nvPr/>
        </p:nvSpPr>
        <p:spPr>
          <a:xfrm>
            <a:off x="541866" y="1962008"/>
            <a:ext cx="11812695" cy="1171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>
            <a:spAutoFit/>
          </a:bodyPr>
          <a:lstStyle>
            <a:lvl1pPr algn="l" defTabSz="650240">
              <a:defRPr b="0" sz="34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Can we use this equation to recover image motion (u,v) at each pixel?</a:t>
            </a:r>
          </a:p>
        </p:txBody>
      </p:sp>
      <p:sp>
        <p:nvSpPr>
          <p:cNvPr id="429" name="TextBox 20"/>
          <p:cNvSpPr txBox="1"/>
          <p:nvPr/>
        </p:nvSpPr>
        <p:spPr>
          <a:xfrm rot="16200000">
            <a:off x="11368472" y="7409346"/>
            <a:ext cx="2718344" cy="485649"/>
          </a:xfrm>
          <a:prstGeom prst="rect">
            <a:avLst/>
          </a:prstGeom>
          <a:ln w="12700"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>
            <a:lvl1pPr algn="l" defTabSz="650240">
              <a:defRPr b="0" sz="22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Source: Silvio Savarese</a:t>
            </a:r>
          </a:p>
        </p:txBody>
      </p:sp>
      <p:sp>
        <p:nvSpPr>
          <p:cNvPr id="430" name="Date Placeholder 1"/>
          <p:cNvSpPr txBox="1"/>
          <p:nvPr/>
        </p:nvSpPr>
        <p:spPr>
          <a:xfrm>
            <a:off x="10422183" y="9125937"/>
            <a:ext cx="2257497" cy="4983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>
            <a:spAutoFit/>
          </a:bodyPr>
          <a:lstStyle>
            <a:lvl1pPr algn="l" defTabSz="650240">
              <a:defRPr b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28-Nov-17</a:t>
            </a:r>
          </a:p>
        </p:txBody>
      </p:sp>
      <p:sp>
        <p:nvSpPr>
          <p:cNvPr id="431" name="Slide Number Placeholder 2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32" name="Rectangle 7"/>
          <p:cNvSpPr txBox="1"/>
          <p:nvPr>
            <p:ph type="title"/>
          </p:nvPr>
        </p:nvSpPr>
        <p:spPr>
          <a:xfrm>
            <a:off x="1517307" y="20653"/>
            <a:ext cx="9211573" cy="1625601"/>
          </a:xfrm>
          <a:prstGeom prst="rect">
            <a:avLst/>
          </a:prstGeom>
        </p:spPr>
        <p:txBody>
          <a:bodyPr/>
          <a:lstStyle>
            <a:lvl1pPr>
              <a:defRPr sz="4400"/>
            </a:lvl1pPr>
          </a:lstStyle>
          <a:p>
            <a:pPr/>
            <a:r>
              <a:t>The brightness constancy constraint</a:t>
            </a:r>
          </a:p>
        </p:txBody>
      </p:sp>
      <p:pic>
        <p:nvPicPr>
          <p:cNvPr id="433" name="Object 25" descr="Object 2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375572" y="2817706"/>
            <a:ext cx="3720311" cy="91214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2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4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1" animBg="1" rev="0" advAuto="0" spid="426" grpId="1"/>
      <p:bldP build="whole" bldLvl="1" animBg="1" rev="0" advAuto="0" spid="427" grpId="2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Rectangle 3"/>
          <p:cNvSpPr txBox="1"/>
          <p:nvPr>
            <p:ph type="body" sz="quarter" idx="1"/>
          </p:nvPr>
        </p:nvSpPr>
        <p:spPr>
          <a:xfrm>
            <a:off x="325119" y="3790808"/>
            <a:ext cx="11595949" cy="975361"/>
          </a:xfrm>
          <a:prstGeom prst="rect">
            <a:avLst/>
          </a:prstGeom>
        </p:spPr>
        <p:txBody>
          <a:bodyPr/>
          <a:lstStyle>
            <a:lvl1pPr marL="485775" indent="-485775">
              <a:spcBef>
                <a:spcPts val="800"/>
              </a:spcBef>
              <a:defRPr sz="3400"/>
            </a:lvl1pPr>
          </a:lstStyle>
          <a:p>
            <a:pPr/>
            <a:r>
              <a:t>How many equations and unknowns per pixel?</a:t>
            </a:r>
          </a:p>
        </p:txBody>
      </p:sp>
      <p:sp>
        <p:nvSpPr>
          <p:cNvPr id="438" name="Rectangle 9"/>
          <p:cNvSpPr txBox="1"/>
          <p:nvPr/>
        </p:nvSpPr>
        <p:spPr>
          <a:xfrm>
            <a:off x="433493" y="5104834"/>
            <a:ext cx="11487574" cy="1171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>
            <a:spAutoFit/>
          </a:bodyPr>
          <a:lstStyle>
            <a:lvl1pPr algn="l" defTabSz="650240">
              <a:spcBef>
                <a:spcPts val="800"/>
              </a:spcBef>
              <a:defRPr b="0" sz="34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The component of the flow perpendicular to the gradient (i.e., parallel to the edge) cannot be measured</a:t>
            </a:r>
          </a:p>
        </p:txBody>
      </p:sp>
      <p:sp>
        <p:nvSpPr>
          <p:cNvPr id="439" name="Line 11"/>
          <p:cNvSpPr/>
          <p:nvPr/>
        </p:nvSpPr>
        <p:spPr>
          <a:xfrm>
            <a:off x="7911253" y="6396283"/>
            <a:ext cx="1950721" cy="1950721"/>
          </a:xfrm>
          <a:prstGeom prst="line">
            <a:avLst/>
          </a:prstGeom>
          <a:ln w="355600">
            <a:solidFill>
              <a:srgbClr val="000000"/>
            </a:solidFill>
          </a:ln>
        </p:spPr>
        <p:txBody>
          <a:bodyPr lIns="65023" tIns="65023" rIns="65023" bIns="65023"/>
          <a:lstStyle/>
          <a:p>
            <a:pPr algn="l" defTabSz="650240">
              <a:defRPr b="0"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440" name="Line 12"/>
          <p:cNvSpPr/>
          <p:nvPr/>
        </p:nvSpPr>
        <p:spPr>
          <a:xfrm flipV="1">
            <a:off x="8994986" y="6287910"/>
            <a:ext cx="975361" cy="975361"/>
          </a:xfrm>
          <a:prstGeom prst="line">
            <a:avLst/>
          </a:prstGeom>
          <a:ln w="12700">
            <a:solidFill>
              <a:srgbClr val="000000"/>
            </a:solidFill>
            <a:tailEnd type="triangle"/>
          </a:ln>
        </p:spPr>
        <p:txBody>
          <a:bodyPr lIns="65023" tIns="65023" rIns="65023" bIns="65023"/>
          <a:lstStyle/>
          <a:p>
            <a:pPr algn="l" defTabSz="650240">
              <a:defRPr b="0"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441" name="Line 13"/>
          <p:cNvSpPr/>
          <p:nvPr/>
        </p:nvSpPr>
        <p:spPr>
          <a:xfrm>
            <a:off x="8994986" y="7263270"/>
            <a:ext cx="1842348" cy="194171"/>
          </a:xfrm>
          <a:prstGeom prst="line">
            <a:avLst/>
          </a:prstGeom>
          <a:ln w="12700">
            <a:solidFill>
              <a:srgbClr val="000000"/>
            </a:solidFill>
            <a:tailEnd type="triangle"/>
          </a:ln>
        </p:spPr>
        <p:txBody>
          <a:bodyPr lIns="65023" tIns="65023" rIns="65023" bIns="65023"/>
          <a:lstStyle/>
          <a:p>
            <a:pPr algn="l" defTabSz="650240">
              <a:defRPr b="0"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442" name="Text Box 14"/>
          <p:cNvSpPr txBox="1"/>
          <p:nvPr/>
        </p:nvSpPr>
        <p:spPr>
          <a:xfrm>
            <a:off x="9970346" y="8128000"/>
            <a:ext cx="747140" cy="4983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>
            <a:lvl1pPr algn="l" defTabSz="650240">
              <a:defRPr b="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edge</a:t>
            </a:r>
          </a:p>
        </p:txBody>
      </p:sp>
      <p:sp>
        <p:nvSpPr>
          <p:cNvPr id="443" name="Text Box 15"/>
          <p:cNvSpPr txBox="1"/>
          <p:nvPr/>
        </p:nvSpPr>
        <p:spPr>
          <a:xfrm>
            <a:off x="10403840" y="6285653"/>
            <a:ext cx="701449" cy="4983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>
            <a:lvl1pPr algn="l" defTabSz="650240">
              <a:defRPr b="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(u,v)</a:t>
            </a:r>
          </a:p>
        </p:txBody>
      </p:sp>
      <p:sp>
        <p:nvSpPr>
          <p:cNvPr id="444" name="Line 16"/>
          <p:cNvSpPr/>
          <p:nvPr/>
        </p:nvSpPr>
        <p:spPr>
          <a:xfrm>
            <a:off x="9103360" y="7240692"/>
            <a:ext cx="650241" cy="650241"/>
          </a:xfrm>
          <a:prstGeom prst="line">
            <a:avLst/>
          </a:prstGeom>
          <a:ln w="12700">
            <a:solidFill>
              <a:srgbClr val="000000"/>
            </a:solidFill>
            <a:tailEnd type="triangle"/>
          </a:ln>
        </p:spPr>
        <p:txBody>
          <a:bodyPr lIns="65023" tIns="65023" rIns="65023" bIns="65023"/>
          <a:lstStyle/>
          <a:p>
            <a:pPr algn="l" defTabSz="650240">
              <a:defRPr b="0"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445" name="Text Box 17"/>
          <p:cNvSpPr txBox="1"/>
          <p:nvPr/>
        </p:nvSpPr>
        <p:spPr>
          <a:xfrm>
            <a:off x="8344746" y="7674185"/>
            <a:ext cx="833014" cy="49834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>
            <a:lvl1pPr algn="l" defTabSz="650240">
              <a:defRPr b="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(u’,v’)</a:t>
            </a:r>
          </a:p>
        </p:txBody>
      </p:sp>
      <p:sp>
        <p:nvSpPr>
          <p:cNvPr id="446" name="Line 18"/>
          <p:cNvSpPr/>
          <p:nvPr/>
        </p:nvSpPr>
        <p:spPr>
          <a:xfrm flipV="1">
            <a:off x="8994986" y="6829777"/>
            <a:ext cx="1517228" cy="433494"/>
          </a:xfrm>
          <a:prstGeom prst="line">
            <a:avLst/>
          </a:prstGeom>
          <a:ln w="12700">
            <a:solidFill>
              <a:srgbClr val="000000"/>
            </a:solidFill>
            <a:tailEnd type="triangle"/>
          </a:ln>
        </p:spPr>
        <p:txBody>
          <a:bodyPr lIns="65023" tIns="65023" rIns="65023" bIns="65023"/>
          <a:lstStyle/>
          <a:p>
            <a:pPr algn="l" defTabSz="650240">
              <a:defRPr b="0"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447" name="Text Box 19"/>
          <p:cNvSpPr txBox="1"/>
          <p:nvPr/>
        </p:nvSpPr>
        <p:spPr>
          <a:xfrm>
            <a:off x="8994986" y="5743786"/>
            <a:ext cx="1173384" cy="4983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>
            <a:lvl1pPr algn="l" defTabSz="650240">
              <a:defRPr b="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gradient</a:t>
            </a:r>
          </a:p>
        </p:txBody>
      </p:sp>
      <p:sp>
        <p:nvSpPr>
          <p:cNvPr id="448" name="Text Box 20"/>
          <p:cNvSpPr txBox="1"/>
          <p:nvPr/>
        </p:nvSpPr>
        <p:spPr>
          <a:xfrm>
            <a:off x="9753600" y="7502594"/>
            <a:ext cx="1434428" cy="4983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>
            <a:lvl1pPr algn="l" defTabSz="650240">
              <a:defRPr b="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(u+u’,v+v’)</a:t>
            </a:r>
          </a:p>
        </p:txBody>
      </p:sp>
      <p:sp>
        <p:nvSpPr>
          <p:cNvPr id="449" name="Rectangle 21"/>
          <p:cNvSpPr txBox="1"/>
          <p:nvPr/>
        </p:nvSpPr>
        <p:spPr>
          <a:xfrm>
            <a:off x="1083733" y="6524977"/>
            <a:ext cx="5025676" cy="10190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/>
          <a:p>
            <a:pPr lvl="1" indent="457200" algn="l" defTabSz="650240">
              <a:spcBef>
                <a:spcPts val="600"/>
              </a:spcBef>
              <a:defRPr b="0" sz="2800">
                <a:latin typeface="Calibri"/>
                <a:ea typeface="Calibri"/>
                <a:cs typeface="Calibri"/>
                <a:sym typeface="Calibri"/>
              </a:defRPr>
            </a:pPr>
            <a:r>
              <a:t>If (u, v ) satisfies the equation, </a:t>
            </a:r>
            <a:br/>
            <a:r>
              <a:t>so does (u+u’, v+v’ ) if </a:t>
            </a:r>
          </a:p>
        </p:txBody>
      </p:sp>
      <p:sp>
        <p:nvSpPr>
          <p:cNvPr id="450" name="Rectangle 22"/>
          <p:cNvSpPr txBox="1"/>
          <p:nvPr/>
        </p:nvSpPr>
        <p:spPr>
          <a:xfrm>
            <a:off x="1300480" y="4355252"/>
            <a:ext cx="8274420" cy="4983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/>
          <a:p>
            <a:pPr lvl="1" marL="457200" indent="0" algn="l" defTabSz="650240">
              <a:spcBef>
                <a:spcPts val="600"/>
              </a:spcBef>
              <a:buSzPct val="100000"/>
              <a:buChar char="•"/>
              <a:defRPr b="0">
                <a:latin typeface="Calibri"/>
                <a:ea typeface="Calibri"/>
                <a:cs typeface="Calibri"/>
                <a:sym typeface="Calibri"/>
              </a:defRPr>
            </a:pPr>
            <a:r>
              <a:t>One equation (this is a scalar equation!), two unknowns (u,v)</a:t>
            </a:r>
          </a:p>
        </p:txBody>
      </p:sp>
      <p:pic>
        <p:nvPicPr>
          <p:cNvPr id="451" name="Object 25" descr="Object 2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26454" y="7554524"/>
            <a:ext cx="2869635" cy="812801"/>
          </a:xfrm>
          <a:prstGeom prst="rect">
            <a:avLst/>
          </a:prstGeom>
          <a:ln w="12700">
            <a:miter lim="400000"/>
          </a:ln>
        </p:spPr>
      </p:pic>
      <p:sp>
        <p:nvSpPr>
          <p:cNvPr id="452" name="Rectangle 18"/>
          <p:cNvSpPr txBox="1"/>
          <p:nvPr/>
        </p:nvSpPr>
        <p:spPr>
          <a:xfrm>
            <a:off x="541866" y="1962008"/>
            <a:ext cx="11812695" cy="1171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>
            <a:spAutoFit/>
          </a:bodyPr>
          <a:lstStyle>
            <a:lvl1pPr algn="l" defTabSz="650240">
              <a:defRPr b="0" sz="34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Can we use this equation to recover image motion (u,v) at each pixel?</a:t>
            </a:r>
          </a:p>
        </p:txBody>
      </p:sp>
      <p:sp>
        <p:nvSpPr>
          <p:cNvPr id="453" name="TextBox 20"/>
          <p:cNvSpPr txBox="1"/>
          <p:nvPr/>
        </p:nvSpPr>
        <p:spPr>
          <a:xfrm rot="16200000">
            <a:off x="11368472" y="7409346"/>
            <a:ext cx="2718344" cy="485649"/>
          </a:xfrm>
          <a:prstGeom prst="rect">
            <a:avLst/>
          </a:prstGeom>
          <a:ln w="12700"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>
            <a:lvl1pPr algn="l" defTabSz="650240">
              <a:defRPr b="0" sz="22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Source: Silvio Savarese</a:t>
            </a:r>
          </a:p>
        </p:txBody>
      </p:sp>
      <p:sp>
        <p:nvSpPr>
          <p:cNvPr id="454" name="Date Placeholder 1"/>
          <p:cNvSpPr txBox="1"/>
          <p:nvPr/>
        </p:nvSpPr>
        <p:spPr>
          <a:xfrm>
            <a:off x="10422183" y="9125937"/>
            <a:ext cx="2257497" cy="4983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>
            <a:spAutoFit/>
          </a:bodyPr>
          <a:lstStyle>
            <a:lvl1pPr algn="l" defTabSz="650240">
              <a:defRPr b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28-Nov-17</a:t>
            </a:r>
          </a:p>
        </p:txBody>
      </p:sp>
      <p:sp>
        <p:nvSpPr>
          <p:cNvPr id="455" name="Slide Number Placeholder 2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56" name="Rectangle 7"/>
          <p:cNvSpPr txBox="1"/>
          <p:nvPr>
            <p:ph type="title"/>
          </p:nvPr>
        </p:nvSpPr>
        <p:spPr>
          <a:xfrm>
            <a:off x="1517307" y="20653"/>
            <a:ext cx="9211573" cy="1625601"/>
          </a:xfrm>
          <a:prstGeom prst="rect">
            <a:avLst/>
          </a:prstGeom>
        </p:spPr>
        <p:txBody>
          <a:bodyPr/>
          <a:lstStyle>
            <a:lvl1pPr>
              <a:defRPr sz="4400"/>
            </a:lvl1pPr>
          </a:lstStyle>
          <a:p>
            <a:pPr/>
            <a:r>
              <a:t>The brightness constancy constraint</a:t>
            </a:r>
          </a:p>
        </p:txBody>
      </p:sp>
      <p:pic>
        <p:nvPicPr>
          <p:cNvPr id="457" name="Object 25" descr="Object 25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375572" y="2817706"/>
            <a:ext cx="3720311" cy="91214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we will learn today?</a:t>
            </a:r>
          </a:p>
        </p:txBody>
      </p:sp>
      <p:sp>
        <p:nvSpPr>
          <p:cNvPr id="462" name="Content Placeholder 2"/>
          <p:cNvSpPr txBox="1"/>
          <p:nvPr>
            <p:ph type="body" idx="1"/>
          </p:nvPr>
        </p:nvSpPr>
        <p:spPr>
          <a:xfrm>
            <a:off x="1300479" y="2275841"/>
            <a:ext cx="11054082" cy="476842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90000"/>
              </a:lnSpc>
              <a:defRPr>
                <a:solidFill>
                  <a:srgbClr val="BFBFBF"/>
                </a:solidFill>
              </a:defRPr>
            </a:pPr>
            <a:r>
              <a:t>Optical flow</a:t>
            </a:r>
          </a:p>
          <a:p>
            <a:pPr>
              <a:lnSpc>
                <a:spcPct val="90000"/>
              </a:lnSpc>
            </a:pPr>
            <a:r>
              <a:t>Lucas-Kanade method</a:t>
            </a:r>
          </a:p>
          <a:p>
            <a:pPr>
              <a:lnSpc>
                <a:spcPct val="90000"/>
              </a:lnSpc>
              <a:defRPr>
                <a:solidFill>
                  <a:srgbClr val="BFBFBF"/>
                </a:solidFill>
              </a:defRPr>
            </a:pPr>
            <a:r>
              <a:t>Horn-Schunk method</a:t>
            </a:r>
          </a:p>
          <a:p>
            <a:pPr>
              <a:lnSpc>
                <a:spcPct val="90000"/>
              </a:lnSpc>
              <a:defRPr>
                <a:solidFill>
                  <a:srgbClr val="BFBFBF"/>
                </a:solidFill>
              </a:defRPr>
            </a:pPr>
            <a:r>
              <a:t>Applications</a:t>
            </a:r>
          </a:p>
        </p:txBody>
      </p:sp>
      <p:sp>
        <p:nvSpPr>
          <p:cNvPr id="463" name="Date Placeholder 3"/>
          <p:cNvSpPr txBox="1"/>
          <p:nvPr/>
        </p:nvSpPr>
        <p:spPr>
          <a:xfrm>
            <a:off x="10422183" y="9125937"/>
            <a:ext cx="2257497" cy="4983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>
            <a:spAutoFit/>
          </a:bodyPr>
          <a:lstStyle>
            <a:lvl1pPr algn="l" defTabSz="650240">
              <a:defRPr b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28-Nov-17</a:t>
            </a:r>
          </a:p>
        </p:txBody>
      </p:sp>
      <p:sp>
        <p:nvSpPr>
          <p:cNvPr id="464" name="Slide Number Placeholder 4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65" name="Text Box 5"/>
          <p:cNvSpPr txBox="1"/>
          <p:nvPr/>
        </p:nvSpPr>
        <p:spPr>
          <a:xfrm>
            <a:off x="650239" y="7044266"/>
            <a:ext cx="7477761" cy="574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>
            <a:spAutoFit/>
          </a:bodyPr>
          <a:lstStyle/>
          <a:p>
            <a:pPr algn="l" defTabSz="650240">
              <a:defRPr b="0" sz="2800">
                <a:latin typeface="Calibri"/>
                <a:ea typeface="Calibri"/>
                <a:cs typeface="Calibri"/>
                <a:sym typeface="Calibri"/>
              </a:defRPr>
            </a:pPr>
            <a:r>
              <a:t>Reading: </a:t>
            </a:r>
            <a:r>
              <a:rPr sz="2400">
                <a:solidFill>
                  <a:srgbClr val="850000"/>
                </a:solidFill>
              </a:rPr>
              <a:t>[Szeliski] </a:t>
            </a:r>
            <a:r>
              <a:rPr sz="2400"/>
              <a:t>Chapters: 8.4, 8.5	</a:t>
            </a:r>
          </a:p>
        </p:txBody>
      </p:sp>
      <p:sp>
        <p:nvSpPr>
          <p:cNvPr id="466" name="TextBox 6"/>
          <p:cNvSpPr txBox="1"/>
          <p:nvPr/>
        </p:nvSpPr>
        <p:spPr>
          <a:xfrm>
            <a:off x="2056454" y="7586133"/>
            <a:ext cx="9799462" cy="8666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/>
          <a:p>
            <a:pPr algn="l" defTabSz="650240">
              <a:defRPr b="0">
                <a:solidFill>
                  <a:srgbClr val="85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[Fleet &amp; Weiss, 2005]</a:t>
            </a:r>
          </a:p>
          <a:p>
            <a:pPr algn="l" defTabSz="650240">
              <a:defRPr b="0">
                <a:latin typeface="Calibri"/>
                <a:ea typeface="Calibri"/>
                <a:cs typeface="Calibri"/>
                <a:sym typeface="Calibri"/>
              </a:defRPr>
            </a:pPr>
            <a:r>
              <a:t>http://www.cs.toronto.edu/pub/jepson/teaching/vision/2503/opticalFlow.pdf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Rectangle 2"/>
          <p:cNvSpPr txBox="1"/>
          <p:nvPr>
            <p:ph type="title"/>
          </p:nvPr>
        </p:nvSpPr>
        <p:spPr>
          <a:xfrm>
            <a:off x="1727200" y="126106"/>
            <a:ext cx="9211735" cy="1625601"/>
          </a:xfrm>
          <a:prstGeom prst="rect">
            <a:avLst/>
          </a:prstGeom>
        </p:spPr>
        <p:txBody>
          <a:bodyPr/>
          <a:lstStyle/>
          <a:p>
            <a:pPr/>
            <a:r>
              <a:t>Solving the ambiguity…</a:t>
            </a:r>
          </a:p>
        </p:txBody>
      </p:sp>
      <p:sp>
        <p:nvSpPr>
          <p:cNvPr id="469" name="Rectangle 3"/>
          <p:cNvSpPr txBox="1"/>
          <p:nvPr>
            <p:ph type="body" idx="1"/>
          </p:nvPr>
        </p:nvSpPr>
        <p:spPr>
          <a:xfrm>
            <a:off x="1192106" y="2492586"/>
            <a:ext cx="11054081" cy="7477761"/>
          </a:xfrm>
          <a:prstGeom prst="rect">
            <a:avLst/>
          </a:prstGeom>
        </p:spPr>
        <p:txBody>
          <a:bodyPr/>
          <a:lstStyle/>
          <a:p>
            <a:pPr marL="485775" indent="-485775">
              <a:spcBef>
                <a:spcPts val="800"/>
              </a:spcBef>
              <a:defRPr sz="3400"/>
            </a:pPr>
            <a:r>
              <a:t>How to get more equations for a pixel?</a:t>
            </a:r>
          </a:p>
          <a:p>
            <a:pPr marL="485775" indent="-485775">
              <a:spcBef>
                <a:spcPts val="800"/>
              </a:spcBef>
              <a:defRPr sz="3400"/>
            </a:pPr>
            <a:r>
              <a:t>Spatial coherence constraint:  </a:t>
            </a:r>
          </a:p>
          <a:p>
            <a:pPr marL="485775" indent="-485775">
              <a:spcBef>
                <a:spcPts val="800"/>
              </a:spcBef>
              <a:defRPr sz="3400"/>
            </a:pPr>
            <a:r>
              <a:t>    Assume the pixel’s neighbors have the same (u,v)</a:t>
            </a:r>
          </a:p>
          <a:p>
            <a:pPr lvl="1" marL="838200" indent="-381000">
              <a:spcBef>
                <a:spcPts val="600"/>
              </a:spcBef>
              <a:defRPr sz="2400"/>
            </a:pPr>
            <a:r>
              <a:t>If we use a 5x5 window, that gives us 25 equations per pixel</a:t>
            </a:r>
          </a:p>
        </p:txBody>
      </p:sp>
      <p:pic>
        <p:nvPicPr>
          <p:cNvPr id="470" name="Picture 5" descr="Picture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19396" y="6249529"/>
            <a:ext cx="8719539" cy="2203592"/>
          </a:xfrm>
          <a:prstGeom prst="rect">
            <a:avLst/>
          </a:prstGeom>
          <a:ln w="12700">
            <a:miter lim="400000"/>
          </a:ln>
        </p:spPr>
      </p:pic>
      <p:sp>
        <p:nvSpPr>
          <p:cNvPr id="471" name="Rectangle 7"/>
          <p:cNvSpPr txBox="1"/>
          <p:nvPr/>
        </p:nvSpPr>
        <p:spPr>
          <a:xfrm>
            <a:off x="1528516" y="1568149"/>
            <a:ext cx="10169032" cy="6888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>
            <a:spAutoFit/>
          </a:bodyPr>
          <a:lstStyle>
            <a:lvl1pPr algn="l" defTabSz="650240">
              <a:defRPr b="0" sz="18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B. Lucas and T. Kanade. An iterative image registration technique with an application to stereo vision. In Proceedings of the International Joint Conference on Artificial Intelligence, pp. 674–679, 1981.</a:t>
            </a:r>
          </a:p>
        </p:txBody>
      </p:sp>
      <p:sp>
        <p:nvSpPr>
          <p:cNvPr id="472" name="TextBox 6"/>
          <p:cNvSpPr txBox="1"/>
          <p:nvPr/>
        </p:nvSpPr>
        <p:spPr>
          <a:xfrm rot="16200000">
            <a:off x="11368472" y="7409346"/>
            <a:ext cx="2718344" cy="485649"/>
          </a:xfrm>
          <a:prstGeom prst="rect">
            <a:avLst/>
          </a:prstGeom>
          <a:ln w="12700"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>
            <a:lvl1pPr algn="l" defTabSz="650240">
              <a:defRPr b="0" sz="22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Source: Silvio Savarese</a:t>
            </a:r>
          </a:p>
        </p:txBody>
      </p:sp>
      <p:sp>
        <p:nvSpPr>
          <p:cNvPr id="473" name="Date Placeholder 1"/>
          <p:cNvSpPr txBox="1"/>
          <p:nvPr/>
        </p:nvSpPr>
        <p:spPr>
          <a:xfrm>
            <a:off x="10422183" y="9125937"/>
            <a:ext cx="2257497" cy="4983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>
            <a:spAutoFit/>
          </a:bodyPr>
          <a:lstStyle>
            <a:lvl1pPr algn="l" defTabSz="650240">
              <a:defRPr b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28-Nov-17</a:t>
            </a:r>
          </a:p>
        </p:txBody>
      </p:sp>
      <p:sp>
        <p:nvSpPr>
          <p:cNvPr id="474" name="Slide Number Placeholder 2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6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4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4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46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46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1" animBg="1" rev="0" advAuto="0" spid="469" grpId="1"/>
      <p:bldP build="whole" bldLvl="1" animBg="1" rev="0" advAuto="0" spid="470" grpId="2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Rectangle 3"/>
          <p:cNvSpPr txBox="1"/>
          <p:nvPr>
            <p:ph type="body" sz="quarter" idx="1"/>
          </p:nvPr>
        </p:nvSpPr>
        <p:spPr>
          <a:xfrm>
            <a:off x="975359" y="1300479"/>
            <a:ext cx="11054082" cy="720233"/>
          </a:xfrm>
          <a:prstGeom prst="rect">
            <a:avLst/>
          </a:prstGeom>
        </p:spPr>
        <p:txBody>
          <a:bodyPr/>
          <a:lstStyle>
            <a:lvl1pPr marL="485775" indent="-485775">
              <a:spcBef>
                <a:spcPts val="800"/>
              </a:spcBef>
              <a:defRPr sz="3400"/>
            </a:lvl1pPr>
          </a:lstStyle>
          <a:p>
            <a:pPr/>
            <a:r>
              <a:t>Over-constrained linear system:</a:t>
            </a:r>
          </a:p>
        </p:txBody>
      </p:sp>
      <p:grpSp>
        <p:nvGrpSpPr>
          <p:cNvPr id="481" name="Group 4"/>
          <p:cNvGrpSpPr/>
          <p:nvPr/>
        </p:nvGrpSpPr>
        <p:grpSpPr>
          <a:xfrm>
            <a:off x="9439770" y="2709333"/>
            <a:ext cx="2264551" cy="758614"/>
            <a:chOff x="0" y="0"/>
            <a:chExt cx="2264550" cy="758613"/>
          </a:xfrm>
        </p:grpSpPr>
        <p:pic>
          <p:nvPicPr>
            <p:cNvPr id="477" name="Picture 5" descr="Picture 5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-1" y="522323"/>
              <a:ext cx="659272" cy="2313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78" name="Picture 6" descr="Picture 6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239324" y="-1"/>
              <a:ext cx="1797192" cy="38303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79" name="Picture 7" descr="Picture 7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866986" y="514862"/>
              <a:ext cx="476392" cy="21639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80" name="Picture 8" descr="Picture 8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1618826" y="527298"/>
              <a:ext cx="645725" cy="2313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482" name="Picture 9" descr="Picture 9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142435" y="2167466"/>
            <a:ext cx="7744179" cy="2061353"/>
          </a:xfrm>
          <a:prstGeom prst="rect">
            <a:avLst/>
          </a:prstGeom>
          <a:ln w="12700">
            <a:miter lim="400000"/>
          </a:ln>
        </p:spPr>
      </p:pic>
      <p:sp>
        <p:nvSpPr>
          <p:cNvPr id="483" name="Rectangle 2"/>
          <p:cNvSpPr txBox="1"/>
          <p:nvPr>
            <p:ph type="title"/>
          </p:nvPr>
        </p:nvSpPr>
        <p:spPr>
          <a:xfrm>
            <a:off x="975359" y="108373"/>
            <a:ext cx="11054082" cy="1192107"/>
          </a:xfrm>
          <a:prstGeom prst="rect">
            <a:avLst/>
          </a:prstGeom>
        </p:spPr>
        <p:txBody>
          <a:bodyPr/>
          <a:lstStyle/>
          <a:p>
            <a:pPr/>
            <a:r>
              <a:t>Lucas-Kanade flow</a:t>
            </a:r>
          </a:p>
        </p:txBody>
      </p:sp>
      <p:sp>
        <p:nvSpPr>
          <p:cNvPr id="484" name="TextBox 9"/>
          <p:cNvSpPr txBox="1"/>
          <p:nvPr/>
        </p:nvSpPr>
        <p:spPr>
          <a:xfrm rot="16200000">
            <a:off x="11368472" y="7409346"/>
            <a:ext cx="2718344" cy="485649"/>
          </a:xfrm>
          <a:prstGeom prst="rect">
            <a:avLst/>
          </a:prstGeom>
          <a:ln w="12700"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>
            <a:lvl1pPr algn="l" defTabSz="650240">
              <a:defRPr b="0" sz="22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Source: Silvio Savarese</a:t>
            </a:r>
          </a:p>
        </p:txBody>
      </p:sp>
      <p:sp>
        <p:nvSpPr>
          <p:cNvPr id="485" name="Date Placeholder 1"/>
          <p:cNvSpPr txBox="1"/>
          <p:nvPr/>
        </p:nvSpPr>
        <p:spPr>
          <a:xfrm>
            <a:off x="10422183" y="9125937"/>
            <a:ext cx="2257497" cy="4983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>
            <a:spAutoFit/>
          </a:bodyPr>
          <a:lstStyle>
            <a:lvl1pPr algn="l" defTabSz="650240">
              <a:defRPr b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28-Nov-17</a:t>
            </a:r>
          </a:p>
        </p:txBody>
      </p:sp>
      <p:sp>
        <p:nvSpPr>
          <p:cNvPr id="486" name="Slide Number Placeholder 2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Rectangle 3"/>
          <p:cNvSpPr txBox="1"/>
          <p:nvPr>
            <p:ph type="body" sz="quarter" idx="1"/>
          </p:nvPr>
        </p:nvSpPr>
        <p:spPr>
          <a:xfrm>
            <a:off x="975359" y="1300479"/>
            <a:ext cx="11054082" cy="720233"/>
          </a:xfrm>
          <a:prstGeom prst="rect">
            <a:avLst/>
          </a:prstGeom>
        </p:spPr>
        <p:txBody>
          <a:bodyPr/>
          <a:lstStyle>
            <a:lvl1pPr marL="485775" indent="-485775">
              <a:spcBef>
                <a:spcPts val="800"/>
              </a:spcBef>
              <a:defRPr sz="3400"/>
            </a:lvl1pPr>
          </a:lstStyle>
          <a:p>
            <a:pPr/>
            <a:r>
              <a:t>Overconstrained linear system</a:t>
            </a:r>
          </a:p>
        </p:txBody>
      </p:sp>
      <p:grpSp>
        <p:nvGrpSpPr>
          <p:cNvPr id="493" name="Group 4"/>
          <p:cNvGrpSpPr/>
          <p:nvPr/>
        </p:nvGrpSpPr>
        <p:grpSpPr>
          <a:xfrm>
            <a:off x="9439770" y="2709333"/>
            <a:ext cx="2264551" cy="758614"/>
            <a:chOff x="0" y="0"/>
            <a:chExt cx="2264550" cy="758613"/>
          </a:xfrm>
        </p:grpSpPr>
        <p:pic>
          <p:nvPicPr>
            <p:cNvPr id="489" name="Picture 5" descr="Picture 5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-1" y="522323"/>
              <a:ext cx="659272" cy="2313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90" name="Picture 6" descr="Picture 6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239324" y="-1"/>
              <a:ext cx="1797192" cy="38303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91" name="Picture 7" descr="Picture 7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866986" y="514862"/>
              <a:ext cx="476392" cy="21639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92" name="Picture 8" descr="Picture 8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1618826" y="527298"/>
              <a:ext cx="645725" cy="2313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494" name="Picture 9" descr="Picture 9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142435" y="2167466"/>
            <a:ext cx="7744179" cy="206135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98" name="Group 11"/>
          <p:cNvGrpSpPr/>
          <p:nvPr/>
        </p:nvGrpSpPr>
        <p:grpSpPr>
          <a:xfrm>
            <a:off x="1083732" y="5635413"/>
            <a:ext cx="7908998" cy="1898793"/>
            <a:chOff x="0" y="0"/>
            <a:chExt cx="7908997" cy="1898791"/>
          </a:xfrm>
        </p:grpSpPr>
        <p:pic>
          <p:nvPicPr>
            <p:cNvPr id="495" name="Picture 12" descr="Picture 12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-1" y="-1"/>
              <a:ext cx="7908998" cy="119459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96" name="Picture 13" descr="Picture 13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1514968" y="1459536"/>
              <a:ext cx="964073" cy="42763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97" name="Picture 14" descr="Picture 14"/>
            <p:cNvPicPr>
              <a:picLocks noChangeAspect="1"/>
            </p:cNvPicPr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6565618" y="1447915"/>
              <a:ext cx="810543" cy="45087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499" name="Rectangle 15"/>
          <p:cNvSpPr txBox="1"/>
          <p:nvPr/>
        </p:nvSpPr>
        <p:spPr>
          <a:xfrm>
            <a:off x="108373" y="7978986"/>
            <a:ext cx="11379201" cy="574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>
            <a:spAutoFit/>
          </a:bodyPr>
          <a:lstStyle/>
          <a:p>
            <a:pPr lvl="1" marL="406400" indent="50800" algn="l" defTabSz="650240">
              <a:spcBef>
                <a:spcPts val="600"/>
              </a:spcBef>
              <a:defRPr b="0" sz="2800">
                <a:latin typeface="Calibri"/>
                <a:ea typeface="Calibri"/>
                <a:cs typeface="Calibri"/>
                <a:sym typeface="Calibri"/>
              </a:defRPr>
            </a:pPr>
            <a:r>
              <a:t>The summations are over all pixels in the K x K window</a:t>
            </a:r>
          </a:p>
        </p:txBody>
      </p:sp>
      <p:pic>
        <p:nvPicPr>
          <p:cNvPr id="500" name="Picture 16" descr="Picture 16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7802880" y="4551679"/>
            <a:ext cx="3294098" cy="541868"/>
          </a:xfrm>
          <a:prstGeom prst="rect">
            <a:avLst/>
          </a:prstGeom>
          <a:ln w="12700">
            <a:miter lim="400000"/>
          </a:ln>
        </p:spPr>
      </p:pic>
      <p:sp>
        <p:nvSpPr>
          <p:cNvPr id="501" name="Rectangle 17"/>
          <p:cNvSpPr txBox="1"/>
          <p:nvPr/>
        </p:nvSpPr>
        <p:spPr>
          <a:xfrm>
            <a:off x="982796" y="4481688"/>
            <a:ext cx="11054082" cy="6507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>
            <a:spAutoFit/>
          </a:bodyPr>
          <a:lstStyle>
            <a:lvl1pPr marL="487680" indent="-487680" algn="l" defTabSz="650240">
              <a:spcBef>
                <a:spcPts val="800"/>
              </a:spcBef>
              <a:defRPr b="0" sz="34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Least squares solution for d given by</a:t>
            </a:r>
          </a:p>
        </p:txBody>
      </p:sp>
      <p:sp>
        <p:nvSpPr>
          <p:cNvPr id="502" name="TextBox 16"/>
          <p:cNvSpPr txBox="1"/>
          <p:nvPr/>
        </p:nvSpPr>
        <p:spPr>
          <a:xfrm rot="16200000">
            <a:off x="11368472" y="7409346"/>
            <a:ext cx="2718344" cy="485649"/>
          </a:xfrm>
          <a:prstGeom prst="rect">
            <a:avLst/>
          </a:prstGeom>
          <a:ln w="12700"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>
            <a:lvl1pPr algn="l" defTabSz="650240">
              <a:defRPr b="0" sz="22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Source: Silvio Savarese</a:t>
            </a:r>
          </a:p>
        </p:txBody>
      </p:sp>
      <p:sp>
        <p:nvSpPr>
          <p:cNvPr id="503" name="Date Placeholder 1"/>
          <p:cNvSpPr txBox="1"/>
          <p:nvPr/>
        </p:nvSpPr>
        <p:spPr>
          <a:xfrm>
            <a:off x="10422183" y="9125937"/>
            <a:ext cx="2257497" cy="4983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>
            <a:spAutoFit/>
          </a:bodyPr>
          <a:lstStyle>
            <a:lvl1pPr algn="l" defTabSz="650240">
              <a:defRPr b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28-Nov-17</a:t>
            </a:r>
          </a:p>
        </p:txBody>
      </p:sp>
      <p:sp>
        <p:nvSpPr>
          <p:cNvPr id="504" name="Slide Number Placeholder 3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05" name="Rectangle 2"/>
          <p:cNvSpPr txBox="1"/>
          <p:nvPr>
            <p:ph type="title"/>
          </p:nvPr>
        </p:nvSpPr>
        <p:spPr>
          <a:xfrm>
            <a:off x="975359" y="108373"/>
            <a:ext cx="11054082" cy="1192107"/>
          </a:xfrm>
          <a:prstGeom prst="rect">
            <a:avLst/>
          </a:prstGeom>
        </p:spPr>
        <p:txBody>
          <a:bodyPr/>
          <a:lstStyle/>
          <a:p>
            <a:pPr/>
            <a:r>
              <a:t>Lucas-Kanade flow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Class="entr" nodeType="after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500" grpId="1"/>
      <p:bldP build="whole" bldLvl="1" animBg="1" rev="0" advAuto="0" spid="499" grpId="3"/>
      <p:bldP build="whole" bldLvl="1" animBg="1" rev="0" advAuto="0" spid="498" grpId="2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Rectangle 2"/>
          <p:cNvSpPr txBox="1"/>
          <p:nvPr>
            <p:ph type="title"/>
          </p:nvPr>
        </p:nvSpPr>
        <p:spPr>
          <a:xfrm>
            <a:off x="650239" y="-1"/>
            <a:ext cx="11704322" cy="1625601"/>
          </a:xfrm>
          <a:prstGeom prst="rect">
            <a:avLst/>
          </a:prstGeom>
        </p:spPr>
        <p:txBody>
          <a:bodyPr/>
          <a:lstStyle/>
          <a:p>
            <a:pPr/>
            <a:r>
              <a:t>Conditions for solvability</a:t>
            </a:r>
          </a:p>
        </p:txBody>
      </p:sp>
      <p:sp>
        <p:nvSpPr>
          <p:cNvPr id="508" name="Rectangle 3"/>
          <p:cNvSpPr txBox="1"/>
          <p:nvPr>
            <p:ph type="body" sz="quarter" idx="1"/>
          </p:nvPr>
        </p:nvSpPr>
        <p:spPr>
          <a:xfrm>
            <a:off x="975359" y="1408853"/>
            <a:ext cx="11054082" cy="1192107"/>
          </a:xfrm>
          <a:prstGeom prst="rect">
            <a:avLst/>
          </a:prstGeom>
        </p:spPr>
        <p:txBody>
          <a:bodyPr/>
          <a:lstStyle/>
          <a:p>
            <a:pPr lvl="1" marL="845003" indent="-387803">
              <a:spcBef>
                <a:spcPts val="900"/>
              </a:spcBef>
              <a:defRPr sz="3800"/>
            </a:pPr>
            <a:r>
              <a:t>Optimal (u, v) satisfies Lucas-Kanade equation</a:t>
            </a:r>
          </a:p>
        </p:txBody>
      </p:sp>
      <p:grpSp>
        <p:nvGrpSpPr>
          <p:cNvPr id="512" name="Group 5"/>
          <p:cNvGrpSpPr/>
          <p:nvPr/>
        </p:nvGrpSpPr>
        <p:grpSpPr>
          <a:xfrm>
            <a:off x="1736231" y="2275839"/>
            <a:ext cx="7908997" cy="1844607"/>
            <a:chOff x="0" y="0"/>
            <a:chExt cx="7908995" cy="1844605"/>
          </a:xfrm>
        </p:grpSpPr>
        <p:pic>
          <p:nvPicPr>
            <p:cNvPr id="509" name="Picture 6" descr="Picture 6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7908996" cy="116049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10" name="Picture 7" descr="Picture 7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514968" y="1417885"/>
              <a:ext cx="964072" cy="41543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11" name="Picture 8" descr="Picture 8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6565617" y="1406596"/>
              <a:ext cx="810543" cy="43801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513" name="Text Box 9"/>
          <p:cNvSpPr txBox="1"/>
          <p:nvPr/>
        </p:nvSpPr>
        <p:spPr>
          <a:xfrm>
            <a:off x="1408853" y="8236373"/>
            <a:ext cx="4377504" cy="4983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>
            <a:lvl1pPr algn="l" defTabSz="650240">
              <a:defRPr b="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Does this remind anything to you?</a:t>
            </a:r>
          </a:p>
        </p:txBody>
      </p:sp>
      <p:sp>
        <p:nvSpPr>
          <p:cNvPr id="514" name="Freeform 10"/>
          <p:cNvSpPr/>
          <p:nvPr/>
        </p:nvSpPr>
        <p:spPr>
          <a:xfrm>
            <a:off x="650239" y="3142826"/>
            <a:ext cx="866988" cy="54186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0" y="3024"/>
                </a:lnTo>
                <a:lnTo>
                  <a:pt x="0" y="20304"/>
                </a:lnTo>
                <a:lnTo>
                  <a:pt x="13500" y="21600"/>
                </a:lnTo>
              </a:path>
            </a:pathLst>
          </a:custGeom>
          <a:ln w="50800">
            <a:solidFill>
              <a:srgbClr val="FF0000"/>
            </a:solidFill>
            <a:headEnd type="triangle"/>
          </a:ln>
        </p:spPr>
        <p:txBody>
          <a:bodyPr lIns="65023" tIns="65023" rIns="65023" bIns="65023"/>
          <a:lstStyle/>
          <a:p>
            <a:pPr algn="l" defTabSz="650240">
              <a:defRPr b="0"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515" name="Rectangle 11"/>
          <p:cNvSpPr txBox="1"/>
          <p:nvPr/>
        </p:nvSpPr>
        <p:spPr>
          <a:xfrm>
            <a:off x="975359" y="4768426"/>
            <a:ext cx="11054082" cy="36293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>
            <a:spAutoFit/>
          </a:bodyPr>
          <a:lstStyle/>
          <a:p>
            <a:pPr marL="487680" indent="-487680" algn="l" defTabSz="650240">
              <a:lnSpc>
                <a:spcPct val="90000"/>
              </a:lnSpc>
              <a:spcBef>
                <a:spcPts val="900"/>
              </a:spcBef>
              <a:defRPr b="0" sz="3800">
                <a:latin typeface="Calibri"/>
                <a:ea typeface="Calibri"/>
                <a:cs typeface="Calibri"/>
                <a:sym typeface="Calibri"/>
              </a:defRPr>
            </a:pPr>
            <a:r>
              <a:t>When is This Solvable?</a:t>
            </a:r>
          </a:p>
          <a:p>
            <a:pPr lvl="1" marL="857250" indent="-400050" algn="l" defTabSz="650240">
              <a:lnSpc>
                <a:spcPct val="90000"/>
              </a:lnSpc>
              <a:spcBef>
                <a:spcPts val="600"/>
              </a:spcBef>
              <a:buSzPct val="100000"/>
              <a:buChar char="•"/>
              <a:defRPr b="0" sz="2800">
                <a:latin typeface="Calibri"/>
                <a:ea typeface="Calibri"/>
                <a:cs typeface="Calibri"/>
                <a:sym typeface="Calibri"/>
              </a:defRPr>
            </a:pPr>
            <a:r>
              <a:t>A</a:t>
            </a:r>
            <a:r>
              <a:rPr baseline="30571"/>
              <a:t>T</a:t>
            </a:r>
            <a:r>
              <a:t>A should be invertible </a:t>
            </a:r>
          </a:p>
          <a:p>
            <a:pPr lvl="1" marL="857250" indent="-400050" algn="l" defTabSz="650240">
              <a:lnSpc>
                <a:spcPct val="90000"/>
              </a:lnSpc>
              <a:spcBef>
                <a:spcPts val="600"/>
              </a:spcBef>
              <a:buSzPct val="100000"/>
              <a:buChar char="•"/>
              <a:defRPr b="0" sz="2800">
                <a:latin typeface="Calibri"/>
                <a:ea typeface="Calibri"/>
                <a:cs typeface="Calibri"/>
                <a:sym typeface="Calibri"/>
              </a:defRPr>
            </a:pPr>
            <a:r>
              <a:t>A</a:t>
            </a:r>
            <a:r>
              <a:rPr baseline="30571"/>
              <a:t>T</a:t>
            </a:r>
            <a:r>
              <a:t>A should not be too small due to noise</a:t>
            </a:r>
          </a:p>
          <a:p>
            <a:pPr lvl="2" marL="1234439" indent="-320039" algn="l" defTabSz="650240">
              <a:lnSpc>
                <a:spcPct val="90000"/>
              </a:lnSpc>
              <a:spcBef>
                <a:spcPts val="600"/>
              </a:spcBef>
              <a:buSzPct val="100000"/>
              <a:buChar char="–"/>
              <a:defRPr b="0" sz="2800">
                <a:latin typeface="Calibri"/>
                <a:ea typeface="Calibri"/>
                <a:cs typeface="Calibri"/>
                <a:sym typeface="Calibri"/>
              </a:defRPr>
            </a:pPr>
            <a:r>
              <a:t>eigenvalues </a:t>
            </a:r>
            <a:r>
              <a:rPr>
                <a:latin typeface="Symbol"/>
                <a:ea typeface="Symbol"/>
                <a:cs typeface="Symbol"/>
                <a:sym typeface="Symbol"/>
              </a:rPr>
              <a:t>l</a:t>
            </a:r>
            <a:r>
              <a:rPr baseline="-19571"/>
              <a:t>1</a:t>
            </a:r>
            <a:r>
              <a:t> and </a:t>
            </a:r>
            <a:r>
              <a:rPr sz="2400">
                <a:latin typeface="Symbol"/>
                <a:ea typeface="Symbol"/>
                <a:cs typeface="Symbol"/>
                <a:sym typeface="Symbol"/>
              </a:rPr>
              <a:t>l</a:t>
            </a:r>
            <a:r>
              <a:rPr sz="2400"/>
              <a:t> </a:t>
            </a:r>
            <a:r>
              <a:rPr baseline="-19571"/>
              <a:t>2</a:t>
            </a:r>
            <a:r>
              <a:t> of A</a:t>
            </a:r>
            <a:r>
              <a:rPr baseline="30571"/>
              <a:t>T</a:t>
            </a:r>
            <a:r>
              <a:t>A should not be too small</a:t>
            </a:r>
          </a:p>
          <a:p>
            <a:pPr lvl="1" marL="857250" indent="-400050" algn="l" defTabSz="650240">
              <a:lnSpc>
                <a:spcPct val="90000"/>
              </a:lnSpc>
              <a:spcBef>
                <a:spcPts val="600"/>
              </a:spcBef>
              <a:buSzPct val="100000"/>
              <a:buChar char="•"/>
              <a:defRPr b="0" sz="2800">
                <a:latin typeface="Calibri"/>
                <a:ea typeface="Calibri"/>
                <a:cs typeface="Calibri"/>
                <a:sym typeface="Calibri"/>
              </a:defRPr>
            </a:pPr>
            <a:r>
              <a:t>A</a:t>
            </a:r>
            <a:r>
              <a:rPr baseline="30571"/>
              <a:t>T</a:t>
            </a:r>
            <a:r>
              <a:t>A should be well-conditioned</a:t>
            </a:r>
          </a:p>
          <a:p>
            <a:pPr lvl="2" marL="1234439" indent="-320039" algn="l" defTabSz="650240">
              <a:lnSpc>
                <a:spcPct val="90000"/>
              </a:lnSpc>
              <a:spcBef>
                <a:spcPts val="600"/>
              </a:spcBef>
              <a:buSzPct val="100000"/>
              <a:buChar char="–"/>
              <a:defRPr b="0" sz="2800">
                <a:latin typeface="Calibri"/>
                <a:ea typeface="Calibri"/>
                <a:cs typeface="Calibri"/>
                <a:sym typeface="Calibri"/>
              </a:defRPr>
            </a:pPr>
            <a:r>
              <a:t> </a:t>
            </a:r>
            <a:r>
              <a:rPr sz="2400">
                <a:latin typeface="Symbol"/>
                <a:ea typeface="Symbol"/>
                <a:cs typeface="Symbol"/>
                <a:sym typeface="Symbol"/>
              </a:rPr>
              <a:t>l</a:t>
            </a:r>
            <a:r>
              <a:rPr sz="2400"/>
              <a:t> </a:t>
            </a:r>
            <a:r>
              <a:rPr baseline="-19571"/>
              <a:t>1</a:t>
            </a:r>
            <a:r>
              <a:t>/ </a:t>
            </a:r>
            <a:r>
              <a:rPr sz="2400">
                <a:latin typeface="Symbol"/>
                <a:ea typeface="Symbol"/>
                <a:cs typeface="Symbol"/>
                <a:sym typeface="Symbol"/>
              </a:rPr>
              <a:t>l</a:t>
            </a:r>
            <a:r>
              <a:rPr sz="2400"/>
              <a:t> </a:t>
            </a:r>
            <a:r>
              <a:rPr baseline="-19571"/>
              <a:t>2</a:t>
            </a:r>
            <a:r>
              <a:t> should not be too large </a:t>
            </a:r>
            <a:r>
              <a:rPr sz="2400"/>
              <a:t>(</a:t>
            </a:r>
            <a:r>
              <a:rPr sz="2200">
                <a:latin typeface="Symbol"/>
                <a:ea typeface="Symbol"/>
                <a:cs typeface="Symbol"/>
                <a:sym typeface="Symbol"/>
              </a:rPr>
              <a:t>l</a:t>
            </a:r>
            <a:r>
              <a:rPr sz="2200"/>
              <a:t> </a:t>
            </a:r>
            <a:r>
              <a:rPr baseline="-20250" sz="2400"/>
              <a:t>1</a:t>
            </a:r>
            <a:r>
              <a:rPr sz="2400"/>
              <a:t> = larger eigenvalue)</a:t>
            </a:r>
            <a:endParaRPr sz="2400"/>
          </a:p>
        </p:txBody>
      </p:sp>
      <p:sp>
        <p:nvSpPr>
          <p:cNvPr id="516" name="TextBox 10"/>
          <p:cNvSpPr txBox="1"/>
          <p:nvPr/>
        </p:nvSpPr>
        <p:spPr>
          <a:xfrm rot="16200000">
            <a:off x="11368472" y="7409346"/>
            <a:ext cx="2718344" cy="485649"/>
          </a:xfrm>
          <a:prstGeom prst="rect">
            <a:avLst/>
          </a:prstGeom>
          <a:ln w="12700"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>
            <a:lvl1pPr algn="l" defTabSz="650240">
              <a:defRPr b="0" sz="22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Source: Silvio Savarese</a:t>
            </a:r>
          </a:p>
        </p:txBody>
      </p:sp>
      <p:sp>
        <p:nvSpPr>
          <p:cNvPr id="517" name="Date Placeholder 1"/>
          <p:cNvSpPr txBox="1"/>
          <p:nvPr/>
        </p:nvSpPr>
        <p:spPr>
          <a:xfrm>
            <a:off x="10422183" y="9125937"/>
            <a:ext cx="2257497" cy="4983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>
            <a:spAutoFit/>
          </a:bodyPr>
          <a:lstStyle>
            <a:lvl1pPr algn="l" defTabSz="650240">
              <a:defRPr b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28-Nov-17</a:t>
            </a:r>
          </a:p>
        </p:txBody>
      </p:sp>
      <p:sp>
        <p:nvSpPr>
          <p:cNvPr id="518" name="Slide Number Placeholder 2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1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5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5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5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5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5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5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Class="entr" nodeType="after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5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514" grpId="2"/>
      <p:bldP build="whole" bldLvl="1" animBg="1" rev="0" advAuto="0" spid="513" grpId="3"/>
      <p:bldP build="p" bldLvl="5" animBg="1" rev="0" advAuto="0" spid="515" grpId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AutoShape 2"/>
          <p:cNvSpPr/>
          <p:nvPr/>
        </p:nvSpPr>
        <p:spPr>
          <a:xfrm>
            <a:off x="1083733" y="7477759"/>
            <a:ext cx="4443307" cy="7586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16343" y="0"/>
                </a:lnTo>
                <a:lnTo>
                  <a:pt x="16343" y="8100"/>
                </a:lnTo>
                <a:lnTo>
                  <a:pt x="18095" y="8100"/>
                </a:lnTo>
                <a:lnTo>
                  <a:pt x="18095" y="5596"/>
                </a:lnTo>
                <a:lnTo>
                  <a:pt x="21600" y="10800"/>
                </a:lnTo>
                <a:lnTo>
                  <a:pt x="18095" y="16004"/>
                </a:lnTo>
                <a:lnTo>
                  <a:pt x="18095" y="13500"/>
                </a:lnTo>
                <a:lnTo>
                  <a:pt x="16343" y="13500"/>
                </a:lnTo>
                <a:lnTo>
                  <a:pt x="16343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C0C0C0"/>
          </a:solidFill>
          <a:ln w="12700">
            <a:solidFill>
              <a:srgbClr val="000000"/>
            </a:solidFill>
            <a:miter/>
          </a:ln>
        </p:spPr>
        <p:txBody>
          <a:bodyPr lIns="65023" tIns="65023" rIns="65023" bIns="65023" anchor="ctr"/>
          <a:lstStyle/>
          <a:p>
            <a:pPr algn="l" defTabSz="650240">
              <a:defRPr b="0"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521" name="Rectangle 3"/>
          <p:cNvSpPr txBox="1"/>
          <p:nvPr>
            <p:ph type="title"/>
          </p:nvPr>
        </p:nvSpPr>
        <p:spPr>
          <a:xfrm>
            <a:off x="1175108" y="-1"/>
            <a:ext cx="10437838" cy="1625601"/>
          </a:xfrm>
          <a:prstGeom prst="rect">
            <a:avLst/>
          </a:prstGeom>
        </p:spPr>
        <p:txBody>
          <a:bodyPr/>
          <a:lstStyle/>
          <a:p>
            <a:pPr/>
            <a:r>
              <a:t>Interpreting the eigenvalues</a:t>
            </a:r>
          </a:p>
        </p:txBody>
      </p:sp>
      <p:sp>
        <p:nvSpPr>
          <p:cNvPr id="522" name="Rectangle 4"/>
          <p:cNvSpPr/>
          <p:nvPr/>
        </p:nvSpPr>
        <p:spPr>
          <a:xfrm>
            <a:off x="5635413" y="2709333"/>
            <a:ext cx="6177281" cy="6177281"/>
          </a:xfrm>
          <a:prstGeom prst="rect">
            <a:avLst/>
          </a:prstGeom>
          <a:solidFill>
            <a:srgbClr val="F38F67"/>
          </a:solidFill>
          <a:ln w="12700">
            <a:solidFill>
              <a:srgbClr val="000000"/>
            </a:solidFill>
            <a:miter/>
          </a:ln>
        </p:spPr>
        <p:txBody>
          <a:bodyPr lIns="65023" tIns="65023" rIns="65023" bIns="65023" anchor="ctr"/>
          <a:lstStyle/>
          <a:p>
            <a:pPr algn="l" defTabSz="650240">
              <a:defRPr b="0"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523" name="Rectangle 5"/>
          <p:cNvSpPr txBox="1"/>
          <p:nvPr/>
        </p:nvSpPr>
        <p:spPr>
          <a:xfrm>
            <a:off x="11812693" y="8322168"/>
            <a:ext cx="1083735" cy="709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>
            <a:spAutoFit/>
          </a:bodyPr>
          <a:lstStyle/>
          <a:p>
            <a:pPr defTabSz="650240">
              <a:defRPr b="0" sz="34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>
                <a:latin typeface="Symbol"/>
                <a:ea typeface="Symbol"/>
                <a:cs typeface="Symbol"/>
                <a:sym typeface="Symbol"/>
              </a:rPr>
              <a:t>l</a:t>
            </a:r>
            <a:r>
              <a:rPr baseline="-19411"/>
              <a:t>1</a:t>
            </a:r>
          </a:p>
        </p:txBody>
      </p:sp>
      <p:sp>
        <p:nvSpPr>
          <p:cNvPr id="524" name="Rectangle 6"/>
          <p:cNvSpPr txBox="1"/>
          <p:nvPr/>
        </p:nvSpPr>
        <p:spPr>
          <a:xfrm>
            <a:off x="4334933" y="2817706"/>
            <a:ext cx="1517228" cy="709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>
            <a:spAutoFit/>
          </a:bodyPr>
          <a:lstStyle/>
          <a:p>
            <a:pPr defTabSz="650240">
              <a:defRPr b="0" sz="34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>
                <a:latin typeface="Symbol"/>
                <a:ea typeface="Symbol"/>
                <a:cs typeface="Symbol"/>
                <a:sym typeface="Symbol"/>
              </a:rPr>
              <a:t>l</a:t>
            </a:r>
            <a:r>
              <a:rPr baseline="-19411"/>
              <a:t>2</a:t>
            </a:r>
          </a:p>
        </p:txBody>
      </p:sp>
      <p:sp>
        <p:nvSpPr>
          <p:cNvPr id="525" name="Freeform 7"/>
          <p:cNvSpPr/>
          <p:nvPr/>
        </p:nvSpPr>
        <p:spPr>
          <a:xfrm>
            <a:off x="6285653" y="2709333"/>
            <a:ext cx="5527041" cy="55992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6723"/>
                </a:moveTo>
                <a:lnTo>
                  <a:pt x="5929" y="0"/>
                </a:lnTo>
                <a:lnTo>
                  <a:pt x="21600" y="0"/>
                </a:lnTo>
                <a:lnTo>
                  <a:pt x="21600" y="16305"/>
                </a:lnTo>
                <a:lnTo>
                  <a:pt x="4897" y="21600"/>
                </a:lnTo>
                <a:lnTo>
                  <a:pt x="0" y="16723"/>
                </a:lnTo>
                <a:close/>
              </a:path>
            </a:pathLst>
          </a:custGeom>
          <a:solidFill>
            <a:srgbClr val="4F81BD"/>
          </a:solidFill>
          <a:ln w="12700">
            <a:solidFill>
              <a:srgbClr val="000000"/>
            </a:solidFill>
          </a:ln>
        </p:spPr>
        <p:txBody>
          <a:bodyPr lIns="65023" tIns="65023" rIns="65023" bIns="65023"/>
          <a:lstStyle/>
          <a:p>
            <a:pPr algn="l" defTabSz="650240">
              <a:defRPr b="0"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526" name="AutoShape 8"/>
          <p:cNvSpPr/>
          <p:nvPr/>
        </p:nvSpPr>
        <p:spPr>
          <a:xfrm>
            <a:off x="5635413" y="6394026"/>
            <a:ext cx="2488072" cy="24925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B2B2B2"/>
          </a:solidFill>
          <a:ln w="12700">
            <a:solidFill>
              <a:srgbClr val="000000"/>
            </a:solidFill>
            <a:miter/>
          </a:ln>
        </p:spPr>
        <p:txBody>
          <a:bodyPr lIns="65023" tIns="65023" rIns="65023" bIns="65023" anchor="ctr"/>
          <a:lstStyle/>
          <a:p>
            <a:pPr algn="l" defTabSz="650240">
              <a:defRPr b="0"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527" name="Rectangle 9"/>
          <p:cNvSpPr txBox="1"/>
          <p:nvPr/>
        </p:nvSpPr>
        <p:spPr>
          <a:xfrm>
            <a:off x="7802880" y="3576320"/>
            <a:ext cx="3793068" cy="17906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>
            <a:spAutoFit/>
          </a:bodyPr>
          <a:lstStyle/>
          <a:p>
            <a:pPr algn="l" defTabSz="650240">
              <a:defRPr b="0" sz="3400">
                <a:solidFill>
                  <a:srgbClr val="0033CC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“Corner”</a:t>
            </a:r>
            <a:br/>
            <a:r>
              <a:rPr>
                <a:solidFill>
                  <a:srgbClr val="000000"/>
                </a:solidFill>
                <a:latin typeface="Symbol"/>
                <a:ea typeface="Symbol"/>
                <a:cs typeface="Symbol"/>
                <a:sym typeface="Symbol"/>
              </a:rPr>
              <a:t>l</a:t>
            </a:r>
            <a:r>
              <a:rPr baseline="-19411">
                <a:solidFill>
                  <a:srgbClr val="000000"/>
                </a:solidFill>
              </a:rPr>
              <a:t>1</a:t>
            </a:r>
            <a:r>
              <a:rPr sz="2800">
                <a:solidFill>
                  <a:srgbClr val="000000"/>
                </a:solidFill>
              </a:rPr>
              <a:t> and </a:t>
            </a:r>
            <a:r>
              <a:rPr>
                <a:solidFill>
                  <a:srgbClr val="000000"/>
                </a:solidFill>
                <a:latin typeface="Symbol"/>
                <a:ea typeface="Symbol"/>
                <a:cs typeface="Symbol"/>
                <a:sym typeface="Symbol"/>
              </a:rPr>
              <a:t>l</a:t>
            </a:r>
            <a:r>
              <a:rPr baseline="-19411">
                <a:solidFill>
                  <a:srgbClr val="000000"/>
                </a:solidFill>
              </a:rPr>
              <a:t>2</a:t>
            </a:r>
            <a:r>
              <a:rPr sz="2800">
                <a:solidFill>
                  <a:srgbClr val="000000"/>
                </a:solidFill>
              </a:rPr>
              <a:t> are large,</a:t>
            </a:r>
            <a:br>
              <a:rPr sz="2800">
                <a:solidFill>
                  <a:srgbClr val="000000"/>
                </a:solidFill>
              </a:rPr>
            </a:br>
            <a:r>
              <a:rPr sz="2800"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000000"/>
                </a:solidFill>
                <a:latin typeface="Symbol"/>
                <a:ea typeface="Symbol"/>
                <a:cs typeface="Symbol"/>
                <a:sym typeface="Symbol"/>
              </a:rPr>
              <a:t>l</a:t>
            </a:r>
            <a:r>
              <a:rPr baseline="-19411">
                <a:solidFill>
                  <a:srgbClr val="000000"/>
                </a:solidFill>
              </a:rPr>
              <a:t>1 </a:t>
            </a:r>
            <a:r>
              <a:rPr>
                <a:solidFill>
                  <a:srgbClr val="000000"/>
                </a:solidFill>
              </a:rPr>
              <a:t>~ </a:t>
            </a:r>
            <a:r>
              <a:rPr>
                <a:solidFill>
                  <a:srgbClr val="000000"/>
                </a:solidFill>
                <a:latin typeface="Symbol"/>
                <a:ea typeface="Symbol"/>
                <a:cs typeface="Symbol"/>
                <a:sym typeface="Symbol"/>
              </a:rPr>
              <a:t>l</a:t>
            </a:r>
            <a:r>
              <a:rPr baseline="-19411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528" name="Rectangle 10"/>
          <p:cNvSpPr txBox="1"/>
          <p:nvPr/>
        </p:nvSpPr>
        <p:spPr>
          <a:xfrm>
            <a:off x="1192106" y="7477759"/>
            <a:ext cx="3359574" cy="709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>
            <a:spAutoFit/>
          </a:bodyPr>
          <a:lstStyle/>
          <a:p>
            <a:pPr algn="l" defTabSz="650240">
              <a:defRPr b="0" sz="34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>
                <a:latin typeface="Symbol"/>
                <a:ea typeface="Symbol"/>
                <a:cs typeface="Symbol"/>
                <a:sym typeface="Symbol"/>
              </a:rPr>
              <a:t>l</a:t>
            </a:r>
            <a:r>
              <a:rPr baseline="-19411"/>
              <a:t>1</a:t>
            </a:r>
            <a:r>
              <a:rPr sz="2800"/>
              <a:t> and </a:t>
            </a:r>
            <a:r>
              <a:rPr>
                <a:latin typeface="Symbol"/>
                <a:ea typeface="Symbol"/>
                <a:cs typeface="Symbol"/>
                <a:sym typeface="Symbol"/>
              </a:rPr>
              <a:t>l</a:t>
            </a:r>
            <a:r>
              <a:rPr baseline="-19411"/>
              <a:t>2</a:t>
            </a:r>
            <a:r>
              <a:rPr sz="2800"/>
              <a:t> are small</a:t>
            </a:r>
          </a:p>
        </p:txBody>
      </p:sp>
      <p:sp>
        <p:nvSpPr>
          <p:cNvPr id="529" name="Rectangle 11"/>
          <p:cNvSpPr txBox="1"/>
          <p:nvPr/>
        </p:nvSpPr>
        <p:spPr>
          <a:xfrm>
            <a:off x="10078720" y="7477759"/>
            <a:ext cx="1842348" cy="11924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>
            <a:spAutoFit/>
          </a:bodyPr>
          <a:lstStyle/>
          <a:p>
            <a:pPr algn="l" defTabSz="650240">
              <a:defRPr b="0" sz="3400">
                <a:solidFill>
                  <a:srgbClr val="0033CC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“Edge” </a:t>
            </a:r>
            <a:br/>
            <a:r>
              <a:rPr>
                <a:solidFill>
                  <a:srgbClr val="000000"/>
                </a:solidFill>
                <a:latin typeface="Symbol"/>
                <a:ea typeface="Symbol"/>
                <a:cs typeface="Symbol"/>
                <a:sym typeface="Symbol"/>
              </a:rPr>
              <a:t>l</a:t>
            </a:r>
            <a:r>
              <a:rPr baseline="-19411">
                <a:solidFill>
                  <a:srgbClr val="000000"/>
                </a:solidFill>
              </a:rPr>
              <a:t>1</a:t>
            </a:r>
            <a:r>
              <a:rPr sz="2800">
                <a:solidFill>
                  <a:srgbClr val="000000"/>
                </a:solidFill>
              </a:rPr>
              <a:t> &gt;&gt; </a:t>
            </a:r>
            <a:r>
              <a:rPr>
                <a:solidFill>
                  <a:srgbClr val="000000"/>
                </a:solidFill>
                <a:latin typeface="Symbol"/>
                <a:ea typeface="Symbol"/>
                <a:cs typeface="Symbol"/>
                <a:sym typeface="Symbol"/>
              </a:rPr>
              <a:t>l</a:t>
            </a:r>
            <a:r>
              <a:rPr baseline="-19411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530" name="Rectangle 12"/>
          <p:cNvSpPr txBox="1"/>
          <p:nvPr/>
        </p:nvSpPr>
        <p:spPr>
          <a:xfrm>
            <a:off x="5743786" y="2926079"/>
            <a:ext cx="1842348" cy="11924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>
            <a:spAutoFit/>
          </a:bodyPr>
          <a:lstStyle/>
          <a:p>
            <a:pPr algn="l" defTabSz="650240">
              <a:defRPr b="0" sz="3400">
                <a:solidFill>
                  <a:srgbClr val="0033CC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“Edge” </a:t>
            </a:r>
            <a:br/>
            <a:r>
              <a:rPr>
                <a:solidFill>
                  <a:srgbClr val="000000"/>
                </a:solidFill>
                <a:latin typeface="Symbol"/>
                <a:ea typeface="Symbol"/>
                <a:cs typeface="Symbol"/>
                <a:sym typeface="Symbol"/>
              </a:rPr>
              <a:t>l</a:t>
            </a:r>
            <a:r>
              <a:rPr baseline="-19411">
                <a:solidFill>
                  <a:srgbClr val="000000"/>
                </a:solidFill>
              </a:rPr>
              <a:t>2</a:t>
            </a:r>
            <a:r>
              <a:rPr sz="2800">
                <a:solidFill>
                  <a:srgbClr val="000000"/>
                </a:solidFill>
              </a:rPr>
              <a:t> &gt;&gt; </a:t>
            </a:r>
            <a:r>
              <a:rPr>
                <a:solidFill>
                  <a:srgbClr val="000000"/>
                </a:solidFill>
                <a:latin typeface="Symbol"/>
                <a:ea typeface="Symbol"/>
                <a:cs typeface="Symbol"/>
                <a:sym typeface="Symbol"/>
              </a:rPr>
              <a:t>l</a:t>
            </a:r>
            <a:r>
              <a:rPr baseline="-19411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531" name="Rectangle 13"/>
          <p:cNvSpPr txBox="1"/>
          <p:nvPr/>
        </p:nvSpPr>
        <p:spPr>
          <a:xfrm>
            <a:off x="5527040" y="7586133"/>
            <a:ext cx="1733974" cy="10769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>
            <a:spAutoFit/>
          </a:bodyPr>
          <a:lstStyle>
            <a:lvl1pPr defTabSz="650240">
              <a:defRPr b="0" sz="3400">
                <a:solidFill>
                  <a:srgbClr val="0033CC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“Flat” region</a:t>
            </a:r>
          </a:p>
        </p:txBody>
      </p:sp>
      <p:sp>
        <p:nvSpPr>
          <p:cNvPr id="532" name="Text Box 14"/>
          <p:cNvSpPr txBox="1"/>
          <p:nvPr/>
        </p:nvSpPr>
        <p:spPr>
          <a:xfrm>
            <a:off x="758613" y="1408853"/>
            <a:ext cx="11379201" cy="1298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>
            <a:spAutoFit/>
          </a:bodyPr>
          <a:lstStyle>
            <a:lvl1pPr algn="l" defTabSz="650240">
              <a:spcBef>
                <a:spcPts val="2300"/>
              </a:spcBef>
              <a:defRPr b="0" sz="38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Classification of image points using eigenvalues of the second moment matrix:</a:t>
            </a:r>
          </a:p>
        </p:txBody>
      </p:sp>
      <p:sp>
        <p:nvSpPr>
          <p:cNvPr id="533" name="Oval 15"/>
          <p:cNvSpPr/>
          <p:nvPr/>
        </p:nvSpPr>
        <p:spPr>
          <a:xfrm>
            <a:off x="9753600" y="3251200"/>
            <a:ext cx="866987" cy="907629"/>
          </a:xfrm>
          <a:prstGeom prst="ellipse">
            <a:avLst/>
          </a:prstGeom>
          <a:solidFill>
            <a:srgbClr val="000099"/>
          </a:solidFill>
          <a:ln w="12700">
            <a:solidFill>
              <a:srgbClr val="000000"/>
            </a:solidFill>
          </a:ln>
        </p:spPr>
        <p:txBody>
          <a:bodyPr lIns="65023" tIns="65023" rIns="65023" bIns="65023" anchor="ctr"/>
          <a:lstStyle/>
          <a:p>
            <a:pPr algn="l" defTabSz="650240">
              <a:defRPr b="0"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534" name="Oval 16"/>
          <p:cNvSpPr/>
          <p:nvPr/>
        </p:nvSpPr>
        <p:spPr>
          <a:xfrm>
            <a:off x="5843129" y="2817706"/>
            <a:ext cx="1318543" cy="178368"/>
          </a:xfrm>
          <a:prstGeom prst="ellipse">
            <a:avLst/>
          </a:prstGeom>
          <a:solidFill>
            <a:srgbClr val="000099"/>
          </a:solidFill>
          <a:ln w="12700">
            <a:solidFill>
              <a:srgbClr val="000000"/>
            </a:solidFill>
          </a:ln>
        </p:spPr>
        <p:txBody>
          <a:bodyPr lIns="65023" tIns="65023" rIns="65023" bIns="65023" anchor="ctr"/>
          <a:lstStyle/>
          <a:p>
            <a:pPr algn="l" defTabSz="650240">
              <a:defRPr b="0"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535" name="Oval 17"/>
          <p:cNvSpPr/>
          <p:nvPr/>
        </p:nvSpPr>
        <p:spPr>
          <a:xfrm>
            <a:off x="5960533" y="7261013"/>
            <a:ext cx="216748" cy="216748"/>
          </a:xfrm>
          <a:prstGeom prst="ellipse">
            <a:avLst/>
          </a:prstGeom>
          <a:solidFill>
            <a:srgbClr val="000099"/>
          </a:solidFill>
          <a:ln w="12700">
            <a:solidFill>
              <a:srgbClr val="000000"/>
            </a:solidFill>
          </a:ln>
        </p:spPr>
        <p:txBody>
          <a:bodyPr lIns="65023" tIns="65023" rIns="65023" bIns="65023" anchor="ctr"/>
          <a:lstStyle/>
          <a:p>
            <a:pPr algn="l" defTabSz="650240">
              <a:defRPr b="0"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536" name="Oval 18"/>
          <p:cNvSpPr/>
          <p:nvPr/>
        </p:nvSpPr>
        <p:spPr>
          <a:xfrm rot="5542000">
            <a:off x="9350586" y="8120095"/>
            <a:ext cx="1318543" cy="178368"/>
          </a:xfrm>
          <a:prstGeom prst="ellipse">
            <a:avLst/>
          </a:prstGeom>
          <a:solidFill>
            <a:srgbClr val="000099"/>
          </a:solidFill>
          <a:ln w="12700">
            <a:solidFill>
              <a:srgbClr val="000000"/>
            </a:solidFill>
          </a:ln>
        </p:spPr>
        <p:txBody>
          <a:bodyPr lIns="65023" tIns="65023" rIns="65023" bIns="65023" anchor="ctr"/>
          <a:lstStyle/>
          <a:p>
            <a:pPr algn="l" defTabSz="650240">
              <a:defRPr b="0"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537" name="Date Placeholder 1"/>
          <p:cNvSpPr txBox="1"/>
          <p:nvPr/>
        </p:nvSpPr>
        <p:spPr>
          <a:xfrm>
            <a:off x="10422183" y="9125937"/>
            <a:ext cx="2257497" cy="4983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>
            <a:spAutoFit/>
          </a:bodyPr>
          <a:lstStyle>
            <a:lvl1pPr algn="l" defTabSz="650240">
              <a:defRPr b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28-Nov-17</a:t>
            </a:r>
          </a:p>
        </p:txBody>
      </p:sp>
      <p:sp>
        <p:nvSpPr>
          <p:cNvPr id="538" name="Slide Number Placeholder 2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0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67466" y="1140177"/>
            <a:ext cx="8019628" cy="6012463"/>
          </a:xfrm>
          <a:prstGeom prst="rect">
            <a:avLst/>
          </a:prstGeom>
          <a:ln w="12700">
            <a:miter lim="400000"/>
          </a:ln>
        </p:spPr>
      </p:pic>
      <p:sp>
        <p:nvSpPr>
          <p:cNvPr id="541" name="Rectangle 2"/>
          <p:cNvSpPr txBox="1"/>
          <p:nvPr>
            <p:ph type="title"/>
          </p:nvPr>
        </p:nvSpPr>
        <p:spPr>
          <a:xfrm>
            <a:off x="650239" y="-1"/>
            <a:ext cx="11704322" cy="1625601"/>
          </a:xfrm>
          <a:prstGeom prst="rect">
            <a:avLst/>
          </a:prstGeom>
        </p:spPr>
        <p:txBody>
          <a:bodyPr/>
          <a:lstStyle/>
          <a:p>
            <a:pPr/>
            <a:r>
              <a:t>Edge</a:t>
            </a:r>
          </a:p>
        </p:txBody>
      </p:sp>
      <p:sp>
        <p:nvSpPr>
          <p:cNvPr id="542" name="Line 4"/>
          <p:cNvSpPr/>
          <p:nvPr/>
        </p:nvSpPr>
        <p:spPr>
          <a:xfrm flipH="1">
            <a:off x="9040142" y="2709333"/>
            <a:ext cx="541867" cy="1"/>
          </a:xfrm>
          <a:prstGeom prst="line">
            <a:avLst/>
          </a:prstGeom>
          <a:ln w="50800">
            <a:solidFill>
              <a:srgbClr val="FF0000"/>
            </a:solidFill>
            <a:tailEnd type="triangle"/>
          </a:ln>
        </p:spPr>
        <p:txBody>
          <a:bodyPr lIns="65023" tIns="65023" rIns="65023" bIns="65023"/>
          <a:lstStyle/>
          <a:p>
            <a:pPr algn="l" defTabSz="650240">
              <a:defRPr b="0"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543" name="Rectangle 5"/>
          <p:cNvSpPr/>
          <p:nvPr/>
        </p:nvSpPr>
        <p:spPr>
          <a:xfrm>
            <a:off x="8733084" y="2632568"/>
            <a:ext cx="216748" cy="185139"/>
          </a:xfrm>
          <a:prstGeom prst="rect">
            <a:avLst/>
          </a:prstGeom>
          <a:ln w="25400">
            <a:solidFill>
              <a:srgbClr val="FF0000"/>
            </a:solidFill>
            <a:miter/>
          </a:ln>
        </p:spPr>
        <p:txBody>
          <a:bodyPr lIns="65023" tIns="65023" rIns="65023" bIns="65023" anchor="ctr"/>
          <a:lstStyle/>
          <a:p>
            <a:pPr algn="l" defTabSz="650240">
              <a:defRPr b="0"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544" name="Rectangle 6"/>
          <p:cNvSpPr txBox="1"/>
          <p:nvPr/>
        </p:nvSpPr>
        <p:spPr>
          <a:xfrm>
            <a:off x="4009813" y="7717084"/>
            <a:ext cx="5246165" cy="1110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/>
          <a:p>
            <a:pPr algn="l" defTabSz="650240">
              <a:lnSpc>
                <a:spcPct val="90000"/>
              </a:lnSpc>
              <a:spcBef>
                <a:spcPts val="600"/>
              </a:spcBef>
              <a:buSzPct val="100000"/>
              <a:buChar char="–"/>
              <a:defRPr b="0" sz="2800">
                <a:latin typeface="Calibri"/>
                <a:ea typeface="Calibri"/>
                <a:cs typeface="Calibri"/>
                <a:sym typeface="Calibri"/>
              </a:defRPr>
            </a:pPr>
            <a:r>
              <a:t> gradients very large or very small</a:t>
            </a:r>
          </a:p>
          <a:p>
            <a:pPr algn="l" defTabSz="650240">
              <a:lnSpc>
                <a:spcPct val="90000"/>
              </a:lnSpc>
              <a:spcBef>
                <a:spcPts val="600"/>
              </a:spcBef>
              <a:buSzPct val="100000"/>
              <a:buChar char="–"/>
              <a:defRPr b="0" sz="2800">
                <a:latin typeface="Calibri"/>
                <a:ea typeface="Calibri"/>
                <a:cs typeface="Calibri"/>
                <a:sym typeface="Calibri"/>
              </a:defRPr>
            </a:pPr>
            <a:r>
              <a:t> large</a:t>
            </a:r>
            <a:r>
              <a:rPr>
                <a:latin typeface="Symbol"/>
                <a:ea typeface="Symbol"/>
                <a:cs typeface="Symbol"/>
                <a:sym typeface="Symbol"/>
              </a:rPr>
              <a:t> l</a:t>
            </a:r>
            <a:r>
              <a:rPr baseline="-19571"/>
              <a:t>1</a:t>
            </a:r>
            <a:r>
              <a:t>, small </a:t>
            </a:r>
            <a:r>
              <a:rPr>
                <a:latin typeface="Symbol"/>
                <a:ea typeface="Symbol"/>
                <a:cs typeface="Symbol"/>
                <a:sym typeface="Symbol"/>
              </a:rPr>
              <a:t>l</a:t>
            </a:r>
            <a:r>
              <a:rPr baseline="-19571"/>
              <a:t>2</a:t>
            </a:r>
          </a:p>
        </p:txBody>
      </p:sp>
      <p:pic>
        <p:nvPicPr>
          <p:cNvPr id="545" name="Picture 7" descr="Picture 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251200" y="7152640"/>
            <a:ext cx="2546774" cy="611859"/>
          </a:xfrm>
          <a:prstGeom prst="rect">
            <a:avLst/>
          </a:prstGeom>
          <a:ln w="12700">
            <a:miter lim="400000"/>
          </a:ln>
        </p:spPr>
      </p:pic>
      <p:sp>
        <p:nvSpPr>
          <p:cNvPr id="546" name="TextBox 8"/>
          <p:cNvSpPr txBox="1"/>
          <p:nvPr/>
        </p:nvSpPr>
        <p:spPr>
          <a:xfrm rot="16200000">
            <a:off x="11346586" y="7416109"/>
            <a:ext cx="2718344" cy="485649"/>
          </a:xfrm>
          <a:prstGeom prst="rect">
            <a:avLst/>
          </a:prstGeom>
          <a:ln w="12700"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>
            <a:lvl1pPr algn="l" defTabSz="650240">
              <a:defRPr b="0" sz="22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Source: Silvio Savarese</a:t>
            </a:r>
          </a:p>
        </p:txBody>
      </p:sp>
      <p:sp>
        <p:nvSpPr>
          <p:cNvPr id="547" name="Date Placeholder 1"/>
          <p:cNvSpPr txBox="1"/>
          <p:nvPr/>
        </p:nvSpPr>
        <p:spPr>
          <a:xfrm>
            <a:off x="10422183" y="9125937"/>
            <a:ext cx="2257497" cy="4983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>
            <a:spAutoFit/>
          </a:bodyPr>
          <a:lstStyle>
            <a:lvl1pPr algn="l" defTabSz="650240">
              <a:defRPr b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28-Nov-17</a:t>
            </a:r>
          </a:p>
        </p:txBody>
      </p:sp>
      <p:sp>
        <p:nvSpPr>
          <p:cNvPr id="548" name="Slide Number Placeholder 2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Title 1"/>
          <p:cNvSpPr txBox="1"/>
          <p:nvPr>
            <p:ph type="title"/>
          </p:nvPr>
        </p:nvSpPr>
        <p:spPr>
          <a:xfrm>
            <a:off x="297629" y="234568"/>
            <a:ext cx="12409542" cy="985183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30" name="trimmed 5rR_9YIcg_s  OpenCV CUDA Dense Optical Flow - YouTube [360p].mp4" descr="trimmed 5rR_9YIcg_s  OpenCV CUDA Dense Optical Flow - YouTube [360p].mp4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298026" y="1761066"/>
            <a:ext cx="12408748" cy="6981050"/>
          </a:xfrm>
          <a:prstGeom prst="rect">
            <a:avLst/>
          </a:prstGeom>
          <a:ln w="12700">
            <a:miter lim="400000"/>
          </a:ln>
        </p:spPr>
      </p:pic>
      <p:sp>
        <p:nvSpPr>
          <p:cNvPr id="231" name="Slide Number Placeholder 3"/>
          <p:cNvSpPr txBox="1"/>
          <p:nvPr>
            <p:ph type="sldNum" sz="quarter" idx="2"/>
          </p:nvPr>
        </p:nvSpPr>
        <p:spPr>
          <a:xfrm>
            <a:off x="12743460" y="8251"/>
            <a:ext cx="261340" cy="37134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32" name="TextBox 5"/>
          <p:cNvSpPr txBox="1"/>
          <p:nvPr/>
        </p:nvSpPr>
        <p:spPr>
          <a:xfrm>
            <a:off x="-1" y="9456862"/>
            <a:ext cx="3136204" cy="2951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>
            <a:lvl1pPr algn="l" defTabSz="650240">
              <a:defRPr b="0" sz="11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https://www.youtube.com/watch?v=5rR_9YIcg_s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after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399999" fill="hold"/>
                                        <p:tgtEl>
                                          <p:spTgt spid="2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mediacall" nodeType="clickEffect" presetSubtype="0" presetID="3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10" dur="1000" fill="hold"/>
                                        <p:tgtEl>
                                          <p:spTgt spid="2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80000">
                <p:cTn id="11" fill="hold" display="0">
                  <p:stCondLst>
                    <p:cond delay="indefinite"/>
                  </p:stCondLst>
                </p:cTn>
                <p:tgtEl>
                  <p:spTgt spid="230"/>
                </p:tgtEl>
              </p:cMediaNode>
            </p:vide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0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67466" y="1140177"/>
            <a:ext cx="8019628" cy="6012463"/>
          </a:xfrm>
          <a:prstGeom prst="rect">
            <a:avLst/>
          </a:prstGeom>
          <a:ln w="12700">
            <a:miter lim="400000"/>
          </a:ln>
        </p:spPr>
      </p:pic>
      <p:sp>
        <p:nvSpPr>
          <p:cNvPr id="551" name="Rectangle 3"/>
          <p:cNvSpPr txBox="1"/>
          <p:nvPr>
            <p:ph type="title"/>
          </p:nvPr>
        </p:nvSpPr>
        <p:spPr>
          <a:xfrm>
            <a:off x="650239" y="-1"/>
            <a:ext cx="11704322" cy="1625601"/>
          </a:xfrm>
          <a:prstGeom prst="rect">
            <a:avLst/>
          </a:prstGeom>
        </p:spPr>
        <p:txBody>
          <a:bodyPr/>
          <a:lstStyle/>
          <a:p>
            <a:pPr/>
            <a:r>
              <a:t>Low-texture region</a:t>
            </a:r>
          </a:p>
        </p:txBody>
      </p:sp>
      <p:sp>
        <p:nvSpPr>
          <p:cNvPr id="552" name="Line 4"/>
          <p:cNvSpPr/>
          <p:nvPr/>
        </p:nvSpPr>
        <p:spPr>
          <a:xfrm flipH="1">
            <a:off x="4249137" y="3885636"/>
            <a:ext cx="541868" cy="1"/>
          </a:xfrm>
          <a:prstGeom prst="line">
            <a:avLst/>
          </a:prstGeom>
          <a:ln w="50800">
            <a:solidFill>
              <a:srgbClr val="FF0000"/>
            </a:solidFill>
            <a:tailEnd type="triangle"/>
          </a:ln>
        </p:spPr>
        <p:txBody>
          <a:bodyPr lIns="65023" tIns="65023" rIns="65023" bIns="65023"/>
          <a:lstStyle/>
          <a:p>
            <a:pPr algn="l" defTabSz="650240">
              <a:defRPr b="0"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553" name="Rectangle 5"/>
          <p:cNvSpPr txBox="1"/>
          <p:nvPr/>
        </p:nvSpPr>
        <p:spPr>
          <a:xfrm>
            <a:off x="4034649" y="7656124"/>
            <a:ext cx="5120417" cy="11790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/>
          <a:p>
            <a:pPr algn="l" defTabSz="650240">
              <a:lnSpc>
                <a:spcPct val="90000"/>
              </a:lnSpc>
              <a:spcBef>
                <a:spcPts val="800"/>
              </a:spcBef>
              <a:buSzPct val="100000"/>
              <a:buChar char="–"/>
              <a:defRPr b="0" sz="3400">
                <a:latin typeface="Calibri"/>
                <a:ea typeface="Calibri"/>
                <a:cs typeface="Calibri"/>
                <a:sym typeface="Calibri"/>
              </a:defRPr>
            </a:pPr>
            <a:r>
              <a:t> </a:t>
            </a:r>
            <a:r>
              <a:rPr sz="2800"/>
              <a:t>gradients have small magnitude</a:t>
            </a:r>
            <a:endParaRPr sz="2800"/>
          </a:p>
          <a:p>
            <a:pPr algn="l" defTabSz="650240">
              <a:lnSpc>
                <a:spcPct val="90000"/>
              </a:lnSpc>
              <a:spcBef>
                <a:spcPts val="600"/>
              </a:spcBef>
              <a:buSzPct val="100000"/>
              <a:buChar char="–"/>
              <a:defRPr b="0" sz="2800">
                <a:latin typeface="Calibri"/>
                <a:ea typeface="Calibri"/>
                <a:cs typeface="Calibri"/>
                <a:sym typeface="Calibri"/>
              </a:defRPr>
            </a:pPr>
            <a:r>
              <a:t> small</a:t>
            </a:r>
            <a:r>
              <a:rPr>
                <a:latin typeface="Symbol"/>
                <a:ea typeface="Symbol"/>
                <a:cs typeface="Symbol"/>
                <a:sym typeface="Symbol"/>
              </a:rPr>
              <a:t> l</a:t>
            </a:r>
            <a:r>
              <a:rPr baseline="-19571"/>
              <a:t>1</a:t>
            </a:r>
            <a:r>
              <a:t>, small </a:t>
            </a:r>
            <a:r>
              <a:rPr>
                <a:latin typeface="Symbol"/>
                <a:ea typeface="Symbol"/>
                <a:cs typeface="Symbol"/>
                <a:sym typeface="Symbol"/>
              </a:rPr>
              <a:t>l</a:t>
            </a:r>
            <a:r>
              <a:rPr baseline="-19571"/>
              <a:t>2</a:t>
            </a:r>
          </a:p>
        </p:txBody>
      </p:sp>
      <p:sp>
        <p:nvSpPr>
          <p:cNvPr id="554" name="Rectangle 6"/>
          <p:cNvSpPr/>
          <p:nvPr/>
        </p:nvSpPr>
        <p:spPr>
          <a:xfrm>
            <a:off x="3987235" y="3777262"/>
            <a:ext cx="216747" cy="185139"/>
          </a:xfrm>
          <a:prstGeom prst="rect">
            <a:avLst/>
          </a:prstGeom>
          <a:ln w="25400">
            <a:solidFill>
              <a:srgbClr val="FF0000"/>
            </a:solidFill>
            <a:miter/>
          </a:ln>
        </p:spPr>
        <p:txBody>
          <a:bodyPr lIns="65023" tIns="65023" rIns="65023" bIns="65023" anchor="ctr"/>
          <a:lstStyle/>
          <a:p>
            <a:pPr algn="l" defTabSz="650240">
              <a:defRPr b="0"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pic>
        <p:nvPicPr>
          <p:cNvPr id="555" name="Picture 7" descr="Picture 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251200" y="7152640"/>
            <a:ext cx="2546774" cy="611859"/>
          </a:xfrm>
          <a:prstGeom prst="rect">
            <a:avLst/>
          </a:prstGeom>
          <a:ln w="12700">
            <a:miter lim="400000"/>
          </a:ln>
        </p:spPr>
      </p:pic>
      <p:sp>
        <p:nvSpPr>
          <p:cNvPr id="556" name="TextBox 8"/>
          <p:cNvSpPr txBox="1"/>
          <p:nvPr/>
        </p:nvSpPr>
        <p:spPr>
          <a:xfrm rot="16200000">
            <a:off x="11346586" y="7416109"/>
            <a:ext cx="2718344" cy="485649"/>
          </a:xfrm>
          <a:prstGeom prst="rect">
            <a:avLst/>
          </a:prstGeom>
          <a:ln w="12700"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>
            <a:lvl1pPr algn="l" defTabSz="650240">
              <a:defRPr b="0" sz="22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Source: Silvio Savarese</a:t>
            </a:r>
          </a:p>
        </p:txBody>
      </p:sp>
      <p:sp>
        <p:nvSpPr>
          <p:cNvPr id="557" name="Date Placeholder 1"/>
          <p:cNvSpPr txBox="1"/>
          <p:nvPr/>
        </p:nvSpPr>
        <p:spPr>
          <a:xfrm>
            <a:off x="10422183" y="9125937"/>
            <a:ext cx="2257497" cy="4983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>
            <a:spAutoFit/>
          </a:bodyPr>
          <a:lstStyle>
            <a:lvl1pPr algn="l" defTabSz="650240">
              <a:defRPr b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28-Nov-17</a:t>
            </a:r>
          </a:p>
        </p:txBody>
      </p:sp>
      <p:sp>
        <p:nvSpPr>
          <p:cNvPr id="558" name="Slide Number Placeholder 2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0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67466" y="1140177"/>
            <a:ext cx="8019628" cy="6012463"/>
          </a:xfrm>
          <a:prstGeom prst="rect">
            <a:avLst/>
          </a:prstGeom>
          <a:ln w="12700">
            <a:miter lim="400000"/>
          </a:ln>
        </p:spPr>
      </p:pic>
      <p:sp>
        <p:nvSpPr>
          <p:cNvPr id="561" name="Rectangle 3"/>
          <p:cNvSpPr txBox="1"/>
          <p:nvPr>
            <p:ph type="title"/>
          </p:nvPr>
        </p:nvSpPr>
        <p:spPr>
          <a:xfrm>
            <a:off x="650239" y="-1"/>
            <a:ext cx="11704322" cy="1625601"/>
          </a:xfrm>
          <a:prstGeom prst="rect">
            <a:avLst/>
          </a:prstGeom>
        </p:spPr>
        <p:txBody>
          <a:bodyPr/>
          <a:lstStyle/>
          <a:p>
            <a:pPr/>
            <a:r>
              <a:t>High-texture region</a:t>
            </a:r>
          </a:p>
        </p:txBody>
      </p:sp>
      <p:sp>
        <p:nvSpPr>
          <p:cNvPr id="562" name="Line 4"/>
          <p:cNvSpPr/>
          <p:nvPr/>
        </p:nvSpPr>
        <p:spPr>
          <a:xfrm flipH="1">
            <a:off x="8658578" y="5558649"/>
            <a:ext cx="541868" cy="1"/>
          </a:xfrm>
          <a:prstGeom prst="line">
            <a:avLst/>
          </a:prstGeom>
          <a:ln w="50800">
            <a:solidFill>
              <a:srgbClr val="FF0000"/>
            </a:solidFill>
            <a:tailEnd type="triangle"/>
          </a:ln>
        </p:spPr>
        <p:txBody>
          <a:bodyPr lIns="65023" tIns="65023" rIns="65023" bIns="65023"/>
          <a:lstStyle/>
          <a:p>
            <a:pPr algn="l" defTabSz="650240">
              <a:defRPr b="0"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563" name="Rectangle 5"/>
          <p:cNvSpPr/>
          <p:nvPr/>
        </p:nvSpPr>
        <p:spPr>
          <a:xfrm>
            <a:off x="8412480" y="5466080"/>
            <a:ext cx="216747" cy="185139"/>
          </a:xfrm>
          <a:prstGeom prst="rect">
            <a:avLst/>
          </a:prstGeom>
          <a:ln w="25400">
            <a:solidFill>
              <a:srgbClr val="FF0000"/>
            </a:solidFill>
            <a:miter/>
          </a:ln>
        </p:spPr>
        <p:txBody>
          <a:bodyPr lIns="65023" tIns="65023" rIns="65023" bIns="65023" anchor="ctr"/>
          <a:lstStyle/>
          <a:p>
            <a:pPr algn="l" defTabSz="650240">
              <a:defRPr b="0"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564" name="Rectangle 6"/>
          <p:cNvSpPr txBox="1"/>
          <p:nvPr/>
        </p:nvSpPr>
        <p:spPr>
          <a:xfrm>
            <a:off x="4061743" y="7656124"/>
            <a:ext cx="6414502" cy="11790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/>
          <a:p>
            <a:pPr algn="l" defTabSz="650240">
              <a:lnSpc>
                <a:spcPct val="90000"/>
              </a:lnSpc>
              <a:spcBef>
                <a:spcPts val="800"/>
              </a:spcBef>
              <a:buSzPct val="100000"/>
              <a:buChar char="–"/>
              <a:defRPr b="0" sz="3400">
                <a:latin typeface="Calibri"/>
                <a:ea typeface="Calibri"/>
                <a:cs typeface="Calibri"/>
                <a:sym typeface="Calibri"/>
              </a:defRPr>
            </a:pPr>
            <a:r>
              <a:t> </a:t>
            </a:r>
            <a:r>
              <a:rPr sz="2800"/>
              <a:t>gradients are different, large magnitudes</a:t>
            </a:r>
            <a:endParaRPr sz="2800"/>
          </a:p>
          <a:p>
            <a:pPr algn="l" defTabSz="650240">
              <a:lnSpc>
                <a:spcPct val="90000"/>
              </a:lnSpc>
              <a:spcBef>
                <a:spcPts val="600"/>
              </a:spcBef>
              <a:buSzPct val="100000"/>
              <a:buChar char="–"/>
              <a:defRPr b="0" sz="2800">
                <a:latin typeface="Calibri"/>
                <a:ea typeface="Calibri"/>
                <a:cs typeface="Calibri"/>
                <a:sym typeface="Calibri"/>
              </a:defRPr>
            </a:pPr>
            <a:r>
              <a:t> large</a:t>
            </a:r>
            <a:r>
              <a:rPr>
                <a:latin typeface="Symbol"/>
                <a:ea typeface="Symbol"/>
                <a:cs typeface="Symbol"/>
                <a:sym typeface="Symbol"/>
              </a:rPr>
              <a:t> l</a:t>
            </a:r>
            <a:r>
              <a:rPr baseline="-19571"/>
              <a:t>1</a:t>
            </a:r>
            <a:r>
              <a:t>, large </a:t>
            </a:r>
            <a:r>
              <a:rPr>
                <a:latin typeface="Symbol"/>
                <a:ea typeface="Symbol"/>
                <a:cs typeface="Symbol"/>
                <a:sym typeface="Symbol"/>
              </a:rPr>
              <a:t>l</a:t>
            </a:r>
            <a:r>
              <a:rPr baseline="-19571"/>
              <a:t>2</a:t>
            </a:r>
          </a:p>
        </p:txBody>
      </p:sp>
      <p:pic>
        <p:nvPicPr>
          <p:cNvPr id="565" name="Picture 7" descr="Picture 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251200" y="7152640"/>
            <a:ext cx="2546774" cy="611859"/>
          </a:xfrm>
          <a:prstGeom prst="rect">
            <a:avLst/>
          </a:prstGeom>
          <a:ln w="12700">
            <a:miter lim="400000"/>
          </a:ln>
        </p:spPr>
      </p:pic>
      <p:sp>
        <p:nvSpPr>
          <p:cNvPr id="566" name="TextBox 8"/>
          <p:cNvSpPr txBox="1"/>
          <p:nvPr/>
        </p:nvSpPr>
        <p:spPr>
          <a:xfrm rot="16200000">
            <a:off x="11346586" y="7416109"/>
            <a:ext cx="2718344" cy="485649"/>
          </a:xfrm>
          <a:prstGeom prst="rect">
            <a:avLst/>
          </a:prstGeom>
          <a:ln w="12700"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>
            <a:lvl1pPr algn="l" defTabSz="650240">
              <a:defRPr b="0" sz="22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Source: Silvio Savarese</a:t>
            </a:r>
          </a:p>
        </p:txBody>
      </p:sp>
      <p:sp>
        <p:nvSpPr>
          <p:cNvPr id="567" name="Date Placeholder 1"/>
          <p:cNvSpPr txBox="1"/>
          <p:nvPr/>
        </p:nvSpPr>
        <p:spPr>
          <a:xfrm>
            <a:off x="10422183" y="9125937"/>
            <a:ext cx="2257497" cy="4983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>
            <a:spAutoFit/>
          </a:bodyPr>
          <a:lstStyle>
            <a:lvl1pPr algn="l" defTabSz="650240">
              <a:defRPr b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28-Nov-17</a:t>
            </a:r>
          </a:p>
        </p:txBody>
      </p:sp>
      <p:sp>
        <p:nvSpPr>
          <p:cNvPr id="568" name="Slide Number Placeholder 2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Slide Number Placeholder 5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71" name="Rectangle 2"/>
          <p:cNvSpPr txBox="1"/>
          <p:nvPr>
            <p:ph type="title"/>
          </p:nvPr>
        </p:nvSpPr>
        <p:spPr>
          <a:xfrm>
            <a:off x="650239" y="-1"/>
            <a:ext cx="11704322" cy="1625601"/>
          </a:xfrm>
          <a:prstGeom prst="rect">
            <a:avLst/>
          </a:prstGeom>
        </p:spPr>
        <p:txBody>
          <a:bodyPr/>
          <a:lstStyle/>
          <a:p>
            <a:pPr/>
            <a:r>
              <a:t>Errors in Lukas-Kanade</a:t>
            </a:r>
          </a:p>
        </p:txBody>
      </p:sp>
      <p:sp>
        <p:nvSpPr>
          <p:cNvPr id="572" name="Rectangle 3"/>
          <p:cNvSpPr txBox="1"/>
          <p:nvPr>
            <p:ph type="body" sz="quarter" idx="1"/>
          </p:nvPr>
        </p:nvSpPr>
        <p:spPr>
          <a:xfrm>
            <a:off x="975359" y="1971039"/>
            <a:ext cx="11487575" cy="1950721"/>
          </a:xfrm>
          <a:prstGeom prst="rect">
            <a:avLst/>
          </a:prstGeom>
        </p:spPr>
        <p:txBody>
          <a:bodyPr/>
          <a:lstStyle/>
          <a:p>
            <a:pPr marL="487680" indent="-487680">
              <a:spcBef>
                <a:spcPts val="800"/>
              </a:spcBef>
              <a:buSzTx/>
              <a:buNone/>
              <a:defRPr sz="3400">
                <a:latin typeface="Helvetica"/>
                <a:ea typeface="Helvetica"/>
                <a:cs typeface="Helvetica"/>
                <a:sym typeface="Helvetica"/>
              </a:defRPr>
            </a:pPr>
            <a:r>
              <a:t>What are the potential causes of errors in this procedure?</a:t>
            </a:r>
          </a:p>
          <a:p>
            <a:pPr lvl="1" marL="862012" indent="-404812">
              <a:spcBef>
                <a:spcPts val="800"/>
              </a:spcBef>
              <a:defRPr sz="3400">
                <a:latin typeface="Helvetica"/>
                <a:ea typeface="Helvetica"/>
                <a:cs typeface="Helvetica"/>
                <a:sym typeface="Helvetica"/>
              </a:defRPr>
            </a:pPr>
            <a:r>
              <a:t>Suppose A</a:t>
            </a:r>
            <a:r>
              <a:rPr baseline="30588"/>
              <a:t>T</a:t>
            </a:r>
            <a:r>
              <a:t>A is easily invertible</a:t>
            </a:r>
            <a:endParaRPr sz="3800"/>
          </a:p>
          <a:p>
            <a:pPr lvl="1" marL="862012" indent="-404812">
              <a:spcBef>
                <a:spcPts val="800"/>
              </a:spcBef>
              <a:defRPr sz="3400">
                <a:latin typeface="Helvetica"/>
                <a:ea typeface="Helvetica"/>
                <a:cs typeface="Helvetica"/>
                <a:sym typeface="Helvetica"/>
              </a:defRPr>
            </a:pPr>
            <a:r>
              <a:t>Suppose there is not much noise in the image</a:t>
            </a:r>
          </a:p>
        </p:txBody>
      </p:sp>
      <p:sp>
        <p:nvSpPr>
          <p:cNvPr id="573" name="Rectangle 4"/>
          <p:cNvSpPr txBox="1"/>
          <p:nvPr/>
        </p:nvSpPr>
        <p:spPr>
          <a:xfrm>
            <a:off x="975359" y="4009813"/>
            <a:ext cx="11487575" cy="3774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>
            <a:spAutoFit/>
          </a:bodyPr>
          <a:lstStyle/>
          <a:p>
            <a:pPr marL="485775" indent="-485775" algn="l" defTabSz="650240">
              <a:spcBef>
                <a:spcPts val="800"/>
              </a:spcBef>
              <a:buSzPct val="100000"/>
              <a:buChar char="•"/>
              <a:defRPr b="0" sz="3400">
                <a:latin typeface="Helvetica"/>
                <a:ea typeface="Helvetica"/>
                <a:cs typeface="Helvetica"/>
                <a:sym typeface="Helvetica"/>
              </a:defRPr>
            </a:pPr>
            <a:r>
              <a:t>When our assumptions are violated</a:t>
            </a:r>
            <a:endParaRPr sz="4400"/>
          </a:p>
          <a:p>
            <a:pPr lvl="1" marL="862012" indent="-404812" algn="l" defTabSz="650240">
              <a:spcBef>
                <a:spcPts val="800"/>
              </a:spcBef>
              <a:buSzPct val="100000"/>
              <a:buChar char="–"/>
              <a:defRPr b="0" sz="3400">
                <a:latin typeface="Helvetica"/>
                <a:ea typeface="Helvetica"/>
                <a:cs typeface="Helvetica"/>
                <a:sym typeface="Helvetica"/>
              </a:defRPr>
            </a:pPr>
            <a:r>
              <a:t>Brightness constancy is </a:t>
            </a:r>
            <a:r>
              <a:rPr b="1"/>
              <a:t>not</a:t>
            </a:r>
            <a:r>
              <a:t> satisfied</a:t>
            </a:r>
            <a:endParaRPr sz="3800"/>
          </a:p>
          <a:p>
            <a:pPr lvl="1" marL="862012" indent="-404812" algn="l" defTabSz="650240">
              <a:spcBef>
                <a:spcPts val="800"/>
              </a:spcBef>
              <a:buSzPct val="100000"/>
              <a:buChar char="–"/>
              <a:defRPr b="0" sz="3400">
                <a:latin typeface="Helvetica"/>
                <a:ea typeface="Helvetica"/>
                <a:cs typeface="Helvetica"/>
                <a:sym typeface="Helvetica"/>
              </a:defRPr>
            </a:pPr>
            <a:r>
              <a:t>The motion is </a:t>
            </a:r>
            <a:r>
              <a:rPr b="1"/>
              <a:t>not</a:t>
            </a:r>
            <a:r>
              <a:t> small</a:t>
            </a:r>
            <a:endParaRPr b="1"/>
          </a:p>
          <a:p>
            <a:pPr lvl="1" marL="862012" indent="-404812" algn="l" defTabSz="650240">
              <a:spcBef>
                <a:spcPts val="800"/>
              </a:spcBef>
              <a:buSzPct val="100000"/>
              <a:buChar char="–"/>
              <a:defRPr b="0" sz="3400">
                <a:latin typeface="Helvetica"/>
                <a:ea typeface="Helvetica"/>
                <a:cs typeface="Helvetica"/>
                <a:sym typeface="Helvetica"/>
              </a:defRPr>
            </a:pPr>
            <a:r>
              <a:t>A point does </a:t>
            </a:r>
            <a:r>
              <a:rPr b="1"/>
              <a:t>not</a:t>
            </a:r>
            <a:r>
              <a:t> move like its neighbors</a:t>
            </a:r>
            <a:endParaRPr sz="3800"/>
          </a:p>
          <a:p>
            <a:pPr lvl="2" marL="1238250" indent="-323850" algn="l" defTabSz="650240">
              <a:spcBef>
                <a:spcPts val="800"/>
              </a:spcBef>
              <a:buSzPct val="100000"/>
              <a:buChar char="•"/>
              <a:defRPr b="0" sz="3400">
                <a:latin typeface="Helvetica"/>
                <a:ea typeface="Helvetica"/>
                <a:cs typeface="Helvetica"/>
                <a:sym typeface="Helvetica"/>
              </a:defRPr>
            </a:pPr>
            <a:r>
              <a:t>window size is too large</a:t>
            </a:r>
          </a:p>
          <a:p>
            <a:pPr lvl="2" marL="1238250" indent="-323850" algn="l" defTabSz="650240">
              <a:spcBef>
                <a:spcPts val="800"/>
              </a:spcBef>
              <a:buSzPct val="100000"/>
              <a:buChar char="•"/>
              <a:defRPr b="0" sz="3400">
                <a:latin typeface="Helvetica"/>
                <a:ea typeface="Helvetica"/>
                <a:cs typeface="Helvetica"/>
                <a:sym typeface="Helvetica"/>
              </a:defRPr>
            </a:pPr>
            <a:r>
              <a:t>what is the ideal window size?</a:t>
            </a:r>
          </a:p>
        </p:txBody>
      </p:sp>
      <p:sp>
        <p:nvSpPr>
          <p:cNvPr id="574" name="Rectangle 5"/>
          <p:cNvSpPr txBox="1"/>
          <p:nvPr/>
        </p:nvSpPr>
        <p:spPr>
          <a:xfrm>
            <a:off x="7389707" y="8561493"/>
            <a:ext cx="4888828" cy="3459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/>
          <a:p>
            <a:pPr algn="l" defTabSz="650240">
              <a:defRPr b="0" sz="1400">
                <a:latin typeface="Calibri"/>
                <a:ea typeface="Calibri"/>
                <a:cs typeface="Calibri"/>
                <a:sym typeface="Calibri"/>
              </a:defRPr>
            </a:pPr>
            <a:r>
              <a:t>* From Khurram Hassan-Shafique </a:t>
            </a:r>
            <a:r>
              <a:rPr>
                <a:solidFill>
                  <a:srgbClr val="1F497D"/>
                </a:solidFill>
              </a:rPr>
              <a:t>CAP5415 Computer Vision 2003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7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5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5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5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5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57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57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573" grpId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Date Placeholder 3"/>
          <p:cNvSpPr txBox="1"/>
          <p:nvPr/>
        </p:nvSpPr>
        <p:spPr>
          <a:xfrm>
            <a:off x="10422183" y="9125937"/>
            <a:ext cx="2257497" cy="4983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>
            <a:spAutoFit/>
          </a:bodyPr>
          <a:lstStyle>
            <a:lvl1pPr algn="l" defTabSz="650240">
              <a:defRPr b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28-Nov-17</a:t>
            </a:r>
          </a:p>
        </p:txBody>
      </p:sp>
      <p:sp>
        <p:nvSpPr>
          <p:cNvPr id="577" name="Slide Number Placeholder 4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78" name="Text Box 44"/>
          <p:cNvSpPr txBox="1"/>
          <p:nvPr/>
        </p:nvSpPr>
        <p:spPr>
          <a:xfrm>
            <a:off x="356537" y="2223051"/>
            <a:ext cx="11492090" cy="6507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>
            <a:spAutoFit/>
          </a:bodyPr>
          <a:lstStyle>
            <a:lvl1pPr algn="l" defTabSz="650240">
              <a:defRPr b="0" sz="34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Examples:</a:t>
            </a:r>
          </a:p>
        </p:txBody>
      </p:sp>
      <p:sp>
        <p:nvSpPr>
          <p:cNvPr id="579" name="Text Box 46"/>
          <p:cNvSpPr txBox="1"/>
          <p:nvPr/>
        </p:nvSpPr>
        <p:spPr>
          <a:xfrm>
            <a:off x="340218" y="3569624"/>
            <a:ext cx="7260851" cy="9936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>
            <a:lvl1pPr marL="487680" indent="-487680" algn="l" defTabSz="650240">
              <a:defRPr b="0" sz="2800">
                <a:latin typeface="Helvetica"/>
                <a:ea typeface="Helvetica"/>
                <a:cs typeface="Helvetica"/>
                <a:sym typeface="Helvetica"/>
              </a:defRPr>
            </a:lvl1pPr>
            <a:lvl2pPr marL="487680" indent="-30480" algn="l" defTabSz="650240">
              <a:defRPr b="0" sz="2800">
                <a:latin typeface="Helvetica"/>
                <a:ea typeface="Helvetica"/>
                <a:cs typeface="Helvetica"/>
                <a:sym typeface="Helvetica"/>
              </a:defRPr>
            </a:lvl2pPr>
          </a:lstStyle>
          <a:p>
            <a:pPr/>
            <a:r>
              <a:t>1. A uniform rotating sphere </a:t>
            </a:r>
          </a:p>
          <a:p>
            <a:pPr lvl="1"/>
            <a:r>
              <a:t>– nothing seems to move, yet it is rotating </a:t>
            </a:r>
          </a:p>
        </p:txBody>
      </p:sp>
      <p:sp>
        <p:nvSpPr>
          <p:cNvPr id="580" name="Text Box 47"/>
          <p:cNvSpPr txBox="1"/>
          <p:nvPr/>
        </p:nvSpPr>
        <p:spPr>
          <a:xfrm>
            <a:off x="340218" y="5259098"/>
            <a:ext cx="12536593" cy="9936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>
            <a:spAutoFit/>
          </a:bodyPr>
          <a:lstStyle>
            <a:lvl1pPr marL="487680" indent="-487680" algn="l" defTabSz="650240">
              <a:defRPr b="0" sz="2800">
                <a:latin typeface="Helvetica"/>
                <a:ea typeface="Helvetica"/>
                <a:cs typeface="Helvetica"/>
                <a:sym typeface="Helvetica"/>
              </a:defRPr>
            </a:lvl1pPr>
            <a:lvl2pPr marL="487680" indent="-30480" algn="l" defTabSz="650240">
              <a:defRPr b="0" sz="2800">
                <a:latin typeface="Helvetica"/>
                <a:ea typeface="Helvetica"/>
                <a:cs typeface="Helvetica"/>
                <a:sym typeface="Helvetica"/>
              </a:defRPr>
            </a:lvl2pPr>
          </a:lstStyle>
          <a:p>
            <a:pPr/>
            <a:r>
              <a:t>2. Changing directions or intensities of lighting can make things seem to move </a:t>
            </a:r>
          </a:p>
          <a:p>
            <a:pPr lvl="1"/>
            <a:r>
              <a:t>– for example, if the specular highlight on a rotating sphere moves.</a:t>
            </a:r>
          </a:p>
        </p:txBody>
      </p:sp>
      <p:sp>
        <p:nvSpPr>
          <p:cNvPr id="581" name="Title 1"/>
          <p:cNvSpPr txBox="1"/>
          <p:nvPr>
            <p:ph type="title"/>
          </p:nvPr>
        </p:nvSpPr>
        <p:spPr>
          <a:xfrm>
            <a:off x="650239" y="-1"/>
            <a:ext cx="11704322" cy="1625601"/>
          </a:xfrm>
          <a:prstGeom prst="rect">
            <a:avLst/>
          </a:prstGeom>
        </p:spPr>
        <p:txBody>
          <a:bodyPr/>
          <a:lstStyle/>
          <a:p>
            <a:pPr/>
            <a:r>
              <a:t>Errors in Lukas-Kanade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579" grpId="1"/>
      <p:bldP build="whole" bldLvl="1" animBg="1" rev="0" advAuto="0" spid="580" grpId="2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Slide Number Placeholder 5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84" name="Rectangle 2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Iterative Refinement</a:t>
            </a:r>
          </a:p>
        </p:txBody>
      </p:sp>
      <p:sp>
        <p:nvSpPr>
          <p:cNvPr id="585" name="Rectangle 3"/>
          <p:cNvSpPr txBox="1"/>
          <p:nvPr/>
        </p:nvSpPr>
        <p:spPr>
          <a:xfrm>
            <a:off x="541866" y="2050062"/>
            <a:ext cx="11812695" cy="35373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>
            <a:spAutoFit/>
          </a:bodyPr>
          <a:lstStyle/>
          <a:p>
            <a:pPr marL="628650" indent="-628650" algn="l" defTabSz="650240">
              <a:spcBef>
                <a:spcPts val="1000"/>
              </a:spcBef>
              <a:buSzPct val="100000"/>
              <a:buChar char="•"/>
              <a:defRPr b="0" sz="4400">
                <a:latin typeface="Arial"/>
                <a:ea typeface="Arial"/>
                <a:cs typeface="Arial"/>
                <a:sym typeface="Arial"/>
              </a:defRPr>
            </a:pPr>
            <a:r>
              <a:t>Iterative Lukas-Kanade Algorithm</a:t>
            </a:r>
          </a:p>
          <a:p>
            <a:pPr lvl="1" marL="996950" indent="-539750" algn="l" defTabSz="650240">
              <a:spcBef>
                <a:spcPts val="800"/>
              </a:spcBef>
              <a:buSzPct val="100000"/>
              <a:buAutoNum type="arabicPeriod" startAt="1"/>
              <a:defRPr b="0" sz="3400">
                <a:latin typeface="Arial"/>
                <a:ea typeface="Arial"/>
                <a:cs typeface="Arial"/>
                <a:sym typeface="Arial"/>
              </a:defRPr>
            </a:pPr>
            <a:r>
              <a:t>Estimate velocity at each pixel by solving Lucas-Kanade equations</a:t>
            </a:r>
            <a:endParaRPr sz="3800"/>
          </a:p>
          <a:p>
            <a:pPr lvl="1" marL="996950" indent="-539750" algn="l" defTabSz="650240">
              <a:spcBef>
                <a:spcPts val="800"/>
              </a:spcBef>
              <a:buSzPct val="100000"/>
              <a:buAutoNum type="arabicPeriod" startAt="1"/>
              <a:defRPr b="0" sz="3400">
                <a:latin typeface="Arial"/>
                <a:ea typeface="Arial"/>
                <a:cs typeface="Arial"/>
                <a:sym typeface="Arial"/>
              </a:defRPr>
            </a:pPr>
            <a:r>
              <a:t>Warp I(t-1) towards I(t) using the estimated flow field</a:t>
            </a:r>
            <a:endParaRPr sz="3800"/>
          </a:p>
          <a:p>
            <a:pPr lvl="2" marL="487680" indent="426719" algn="l" defTabSz="650240">
              <a:spcBef>
                <a:spcPts val="600"/>
              </a:spcBef>
              <a:defRPr b="0" i="1" sz="2800">
                <a:latin typeface="Arial"/>
                <a:ea typeface="Arial"/>
                <a:cs typeface="Arial"/>
                <a:sym typeface="Arial"/>
              </a:defRPr>
            </a:pPr>
            <a:r>
              <a:t>- use image warping techniques</a:t>
            </a:r>
            <a:endParaRPr sz="3400"/>
          </a:p>
          <a:p>
            <a:pPr lvl="1" marL="996950" indent="-539750" algn="l" defTabSz="650240">
              <a:spcBef>
                <a:spcPts val="800"/>
              </a:spcBef>
              <a:buSzPct val="100000"/>
              <a:buAutoNum type="arabicPeriod" startAt="1"/>
              <a:defRPr b="0" sz="3400">
                <a:latin typeface="Arial"/>
                <a:ea typeface="Arial"/>
                <a:cs typeface="Arial"/>
                <a:sym typeface="Arial"/>
              </a:defRPr>
            </a:pPr>
            <a:r>
              <a:t>Repeat until convergence</a:t>
            </a:r>
          </a:p>
        </p:txBody>
      </p:sp>
      <p:sp>
        <p:nvSpPr>
          <p:cNvPr id="586" name="Rectangle 4"/>
          <p:cNvSpPr txBox="1"/>
          <p:nvPr/>
        </p:nvSpPr>
        <p:spPr>
          <a:xfrm>
            <a:off x="7389707" y="8669866"/>
            <a:ext cx="4888828" cy="3459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/>
          <a:p>
            <a:pPr algn="l" defTabSz="650240">
              <a:defRPr b="0" sz="1400">
                <a:latin typeface="Calibri"/>
                <a:ea typeface="Calibri"/>
                <a:cs typeface="Calibri"/>
                <a:sym typeface="Calibri"/>
              </a:defRPr>
            </a:pPr>
            <a:r>
              <a:t>* From Khurram Hassan-Shafique </a:t>
            </a:r>
            <a:r>
              <a:rPr>
                <a:solidFill>
                  <a:srgbClr val="1F497D"/>
                </a:solidFill>
              </a:rPr>
              <a:t>CAP5415 Computer Vision 2003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8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5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5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58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58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58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585" grpId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we will learn today?</a:t>
            </a:r>
          </a:p>
        </p:txBody>
      </p:sp>
      <p:sp>
        <p:nvSpPr>
          <p:cNvPr id="589" name="Content Placeholder 2"/>
          <p:cNvSpPr txBox="1"/>
          <p:nvPr>
            <p:ph type="body" idx="1"/>
          </p:nvPr>
        </p:nvSpPr>
        <p:spPr>
          <a:xfrm>
            <a:off x="1300479" y="2275841"/>
            <a:ext cx="11054082" cy="4689716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90000"/>
              </a:lnSpc>
              <a:defRPr>
                <a:solidFill>
                  <a:srgbClr val="BFBFBF"/>
                </a:solidFill>
              </a:defRPr>
            </a:pPr>
            <a:r>
              <a:t>Optical flow</a:t>
            </a:r>
          </a:p>
          <a:p>
            <a:pPr>
              <a:lnSpc>
                <a:spcPct val="90000"/>
              </a:lnSpc>
              <a:defRPr>
                <a:solidFill>
                  <a:srgbClr val="BFBFBF"/>
                </a:solidFill>
              </a:defRPr>
            </a:pPr>
            <a:r>
              <a:t>Lucas-Kanade method</a:t>
            </a:r>
          </a:p>
          <a:p>
            <a:pPr>
              <a:lnSpc>
                <a:spcPct val="90000"/>
              </a:lnSpc>
            </a:pPr>
            <a:r>
              <a:t>Horn-Schunk method</a:t>
            </a:r>
            <a:endParaRPr>
              <a:solidFill>
                <a:srgbClr val="BFBFBF"/>
              </a:solidFill>
            </a:endParaRPr>
          </a:p>
          <a:p>
            <a:pPr>
              <a:lnSpc>
                <a:spcPct val="90000"/>
              </a:lnSpc>
              <a:defRPr>
                <a:solidFill>
                  <a:srgbClr val="BFBFBF"/>
                </a:solidFill>
              </a:defRPr>
            </a:pPr>
            <a:r>
              <a:t>Applications</a:t>
            </a:r>
          </a:p>
        </p:txBody>
      </p:sp>
      <p:sp>
        <p:nvSpPr>
          <p:cNvPr id="590" name="Date Placeholder 3"/>
          <p:cNvSpPr txBox="1"/>
          <p:nvPr/>
        </p:nvSpPr>
        <p:spPr>
          <a:xfrm>
            <a:off x="10422183" y="9125937"/>
            <a:ext cx="2257497" cy="4983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>
            <a:spAutoFit/>
          </a:bodyPr>
          <a:lstStyle>
            <a:lvl1pPr algn="l" defTabSz="650240">
              <a:defRPr b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28-Nov-17</a:t>
            </a:r>
          </a:p>
        </p:txBody>
      </p:sp>
      <p:sp>
        <p:nvSpPr>
          <p:cNvPr id="591" name="Slide Number Placeholder 4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92" name="Text Box 5"/>
          <p:cNvSpPr txBox="1"/>
          <p:nvPr/>
        </p:nvSpPr>
        <p:spPr>
          <a:xfrm>
            <a:off x="650239" y="7044266"/>
            <a:ext cx="7477761" cy="574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>
            <a:spAutoFit/>
          </a:bodyPr>
          <a:lstStyle/>
          <a:p>
            <a:pPr algn="l" defTabSz="650240">
              <a:defRPr b="0" sz="2800">
                <a:latin typeface="Calibri"/>
                <a:ea typeface="Calibri"/>
                <a:cs typeface="Calibri"/>
                <a:sym typeface="Calibri"/>
              </a:defRPr>
            </a:pPr>
            <a:r>
              <a:t>Reading: </a:t>
            </a:r>
            <a:r>
              <a:rPr sz="2400">
                <a:solidFill>
                  <a:srgbClr val="850000"/>
                </a:solidFill>
              </a:rPr>
              <a:t>[Szeliski] </a:t>
            </a:r>
            <a:r>
              <a:rPr sz="2400"/>
              <a:t>Chapters: 8.4, 8.5	</a:t>
            </a:r>
          </a:p>
        </p:txBody>
      </p:sp>
      <p:sp>
        <p:nvSpPr>
          <p:cNvPr id="593" name="TextBox 6"/>
          <p:cNvSpPr txBox="1"/>
          <p:nvPr/>
        </p:nvSpPr>
        <p:spPr>
          <a:xfrm>
            <a:off x="2056454" y="7586133"/>
            <a:ext cx="9799462" cy="8666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/>
          <a:p>
            <a:pPr algn="l" defTabSz="650240">
              <a:defRPr b="0">
                <a:solidFill>
                  <a:srgbClr val="85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[Fleet &amp; Weiss, 2005]</a:t>
            </a:r>
          </a:p>
          <a:p>
            <a:pPr algn="l" defTabSz="650240">
              <a:defRPr b="0">
                <a:latin typeface="Calibri"/>
                <a:ea typeface="Calibri"/>
                <a:cs typeface="Calibri"/>
                <a:sym typeface="Calibri"/>
              </a:defRPr>
            </a:pPr>
            <a:r>
              <a:t>http://www.cs.toronto.edu/pub/jepson/teaching/vision/2503/opticalFlow.pdf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5400"/>
            </a:lvl1pPr>
          </a:lstStyle>
          <a:p>
            <a:pPr/>
            <a:r>
              <a:t>Horn-Schunk method for optical flow</a:t>
            </a:r>
          </a:p>
        </p:txBody>
      </p:sp>
      <p:sp>
        <p:nvSpPr>
          <p:cNvPr id="596" name="Content Placeholder 2"/>
          <p:cNvSpPr txBox="1"/>
          <p:nvPr>
            <p:ph type="body" idx="1"/>
          </p:nvPr>
        </p:nvSpPr>
        <p:spPr>
          <a:xfrm>
            <a:off x="650239" y="2275840"/>
            <a:ext cx="11704322" cy="6436926"/>
          </a:xfrm>
          <a:prstGeom prst="rect">
            <a:avLst/>
          </a:prstGeom>
        </p:spPr>
        <p:txBody>
          <a:bodyPr/>
          <a:lstStyle/>
          <a:p>
            <a:pPr/>
            <a:r>
              <a:t>The flow is formulated as a global energy function which should be minimized:</a:t>
            </a:r>
          </a:p>
        </p:txBody>
      </p:sp>
      <p:sp>
        <p:nvSpPr>
          <p:cNvPr id="597" name="Date Placeholder 3"/>
          <p:cNvSpPr txBox="1"/>
          <p:nvPr/>
        </p:nvSpPr>
        <p:spPr>
          <a:xfrm>
            <a:off x="10422183" y="9125937"/>
            <a:ext cx="2257497" cy="4983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>
            <a:spAutoFit/>
          </a:bodyPr>
          <a:lstStyle>
            <a:lvl1pPr algn="l" defTabSz="650240">
              <a:defRPr b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28-Nov-17</a:t>
            </a:r>
          </a:p>
        </p:txBody>
      </p:sp>
      <p:sp>
        <p:nvSpPr>
          <p:cNvPr id="598" name="Slide Number Placeholder 4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599" name="Picture 5" descr="Picture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45218" y="4041527"/>
            <a:ext cx="9514362" cy="119210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5400"/>
            </a:lvl1pPr>
          </a:lstStyle>
          <a:p>
            <a:pPr/>
            <a:r>
              <a:t>Horn-Schunk method for optical flow</a:t>
            </a:r>
          </a:p>
        </p:txBody>
      </p:sp>
      <p:sp>
        <p:nvSpPr>
          <p:cNvPr id="602" name="Content Placeholder 2"/>
          <p:cNvSpPr txBox="1"/>
          <p:nvPr>
            <p:ph type="body" idx="1"/>
          </p:nvPr>
        </p:nvSpPr>
        <p:spPr>
          <a:xfrm>
            <a:off x="650239" y="2275840"/>
            <a:ext cx="11704322" cy="6436926"/>
          </a:xfrm>
          <a:prstGeom prst="rect">
            <a:avLst/>
          </a:prstGeom>
        </p:spPr>
        <p:txBody>
          <a:bodyPr/>
          <a:lstStyle/>
          <a:p>
            <a:pPr marL="438483" indent="-438483" defTabSz="604723">
              <a:defRPr sz="4092"/>
            </a:pPr>
            <a:r>
              <a:t>The flow is formulated as a global energy function which should be minimized:</a:t>
            </a:r>
          </a:p>
          <a:p>
            <a:pPr marL="438483" indent="-438483" defTabSz="604723">
              <a:defRPr sz="4092"/>
            </a:pPr>
          </a:p>
          <a:p>
            <a:pPr marL="438483" indent="-438483" defTabSz="604723">
              <a:defRPr sz="4092"/>
            </a:pPr>
          </a:p>
          <a:p>
            <a:pPr marL="438483" indent="-438483" defTabSz="604723">
              <a:defRPr sz="4092"/>
            </a:pPr>
            <a:r>
              <a:t>The first part of the function is the brightness consistency.</a:t>
            </a:r>
          </a:p>
          <a:p>
            <a:pPr lvl="2" marL="1288875" indent="-438483" defTabSz="604723">
              <a:defRPr sz="4092"/>
            </a:pPr>
            <a:r>
              <a:t>Recall: we derived</a:t>
            </a:r>
          </a:p>
          <a:p>
            <a:pPr lvl="2" marL="1288875" indent="-438483" defTabSz="604723">
              <a:defRPr sz="4092"/>
            </a:pPr>
            <a:r>
              <a:t>u and v are both functions defined on the image</a:t>
            </a:r>
          </a:p>
        </p:txBody>
      </p:sp>
      <p:sp>
        <p:nvSpPr>
          <p:cNvPr id="603" name="Date Placeholder 3"/>
          <p:cNvSpPr txBox="1"/>
          <p:nvPr/>
        </p:nvSpPr>
        <p:spPr>
          <a:xfrm>
            <a:off x="10422183" y="9125937"/>
            <a:ext cx="2257497" cy="4983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>
            <a:spAutoFit/>
          </a:bodyPr>
          <a:lstStyle>
            <a:lvl1pPr algn="l" defTabSz="650240">
              <a:defRPr b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28-Nov-17</a:t>
            </a:r>
          </a:p>
        </p:txBody>
      </p:sp>
      <p:sp>
        <p:nvSpPr>
          <p:cNvPr id="604" name="Slide Number Placeholder 4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605" name="Picture 5" descr="Picture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45218" y="4041527"/>
            <a:ext cx="9514362" cy="1192108"/>
          </a:xfrm>
          <a:prstGeom prst="rect">
            <a:avLst/>
          </a:prstGeom>
          <a:ln w="12700">
            <a:miter lim="400000"/>
          </a:ln>
        </p:spPr>
      </p:pic>
      <p:sp>
        <p:nvSpPr>
          <p:cNvPr id="606" name="Rectangle 7"/>
          <p:cNvSpPr/>
          <p:nvPr/>
        </p:nvSpPr>
        <p:spPr>
          <a:xfrm>
            <a:off x="3467946" y="4226561"/>
            <a:ext cx="2600961" cy="758614"/>
          </a:xfrm>
          <a:prstGeom prst="rect">
            <a:avLst/>
          </a:prstGeom>
          <a:ln w="101600">
            <a:solidFill>
              <a:srgbClr val="850000"/>
            </a:solidFill>
          </a:ln>
          <a:effectLst>
            <a:outerShdw sx="100000" sy="100000" kx="0" ky="0" algn="b" rotWithShape="0" blurRad="50800" dist="25400" dir="5400000">
              <a:srgbClr val="000000">
                <a:alpha val="35000"/>
              </a:srgbClr>
            </a:outerShdw>
          </a:effectLst>
        </p:spPr>
        <p:txBody>
          <a:bodyPr lIns="65023" tIns="65023" rIns="65023" bIns="65023" anchor="ctr"/>
          <a:lstStyle/>
          <a:p>
            <a:pPr defTabSz="650240">
              <a:defRPr b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pic>
        <p:nvPicPr>
          <p:cNvPr id="607" name="Object 25" descr="Object 2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947869" y="6695804"/>
            <a:ext cx="2615844" cy="64135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9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rcRect l="0" t="14246" r="0" b="0"/>
          <a:stretch>
            <a:fillRect/>
          </a:stretch>
        </p:blipFill>
        <p:spPr>
          <a:xfrm>
            <a:off x="921146" y="1773771"/>
            <a:ext cx="11162455" cy="7175219"/>
          </a:xfrm>
          <a:prstGeom prst="rect">
            <a:avLst/>
          </a:prstGeom>
          <a:ln w="12700">
            <a:miter lim="400000"/>
          </a:ln>
        </p:spPr>
      </p:pic>
      <p:sp>
        <p:nvSpPr>
          <p:cNvPr id="610" name="Rectangle 3"/>
          <p:cNvSpPr txBox="1"/>
          <p:nvPr/>
        </p:nvSpPr>
        <p:spPr>
          <a:xfrm>
            <a:off x="1788133" y="9046807"/>
            <a:ext cx="7979778" cy="409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5023" tIns="65023" rIns="65023" bIns="65023" anchor="ctr">
            <a:spAutoFit/>
          </a:bodyPr>
          <a:lstStyle>
            <a:lvl1pPr algn="l" defTabSz="650240">
              <a:defRPr b="0" sz="18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Picture courtesy of Selim Temizer - Learning and Intelligent Systems (LIS) Group, MIT </a:t>
            </a:r>
          </a:p>
        </p:txBody>
      </p:sp>
      <p:sp>
        <p:nvSpPr>
          <p:cNvPr id="611" name="Text Box 6"/>
          <p:cNvSpPr txBox="1"/>
          <p:nvPr/>
        </p:nvSpPr>
        <p:spPr>
          <a:xfrm>
            <a:off x="7158509" y="1978779"/>
            <a:ext cx="4551681" cy="123494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>
            <a:spAutoFit/>
          </a:bodyPr>
          <a:lstStyle>
            <a:lvl1pPr algn="l" defTabSz="650240">
              <a:defRPr b="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Vector field function of the spatio-temporal image brightness variations </a:t>
            </a:r>
          </a:p>
        </p:txBody>
      </p:sp>
      <p:sp>
        <p:nvSpPr>
          <p:cNvPr id="612" name="Date Placeholder 1"/>
          <p:cNvSpPr txBox="1"/>
          <p:nvPr/>
        </p:nvSpPr>
        <p:spPr>
          <a:xfrm>
            <a:off x="10422183" y="9125937"/>
            <a:ext cx="2257497" cy="4983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>
            <a:spAutoFit/>
          </a:bodyPr>
          <a:lstStyle>
            <a:lvl1pPr algn="l" defTabSz="650240">
              <a:defRPr b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28-Nov-17</a:t>
            </a:r>
          </a:p>
        </p:txBody>
      </p:sp>
      <p:sp>
        <p:nvSpPr>
          <p:cNvPr id="613" name="Slide Number Placeholder 2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614" name="Horn-Schunk method for optical flow"/>
          <p:cNvSpPr txBox="1"/>
          <p:nvPr>
            <p:ph type="title" idx="4294967295"/>
          </p:nvPr>
        </p:nvSpPr>
        <p:spPr>
          <a:xfrm>
            <a:off x="650239" y="390596"/>
            <a:ext cx="11704322" cy="1625601"/>
          </a:xfrm>
          <a:prstGeom prst="rect">
            <a:avLst/>
          </a:prstGeom>
        </p:spPr>
        <p:txBody>
          <a:bodyPr lIns="65023" tIns="65023" rIns="65023" bIns="65023"/>
          <a:lstStyle>
            <a:lvl1pPr defTabSz="650240">
              <a:defRPr sz="54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Horn-Schunk method for optical flow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5400"/>
            </a:lvl1pPr>
          </a:lstStyle>
          <a:p>
            <a:pPr/>
            <a:r>
              <a:t>Horn-Schunk method for optical flow</a:t>
            </a:r>
          </a:p>
        </p:txBody>
      </p:sp>
      <p:sp>
        <p:nvSpPr>
          <p:cNvPr id="617" name="Content Placeholder 2"/>
          <p:cNvSpPr txBox="1"/>
          <p:nvPr>
            <p:ph type="body" idx="1"/>
          </p:nvPr>
        </p:nvSpPr>
        <p:spPr>
          <a:xfrm>
            <a:off x="650239" y="2275840"/>
            <a:ext cx="11704322" cy="6436926"/>
          </a:xfrm>
          <a:prstGeom prst="rect">
            <a:avLst/>
          </a:prstGeom>
        </p:spPr>
        <p:txBody>
          <a:bodyPr/>
          <a:lstStyle/>
          <a:p>
            <a:pPr/>
            <a:r>
              <a:t>The flow is formulated as a global energy function which is should be minimized:</a:t>
            </a:r>
          </a:p>
          <a:p>
            <a:pPr/>
          </a:p>
          <a:p>
            <a:pPr/>
          </a:p>
          <a:p>
            <a:pPr/>
            <a:r>
              <a:t>The second part is the smoothness constraint. It’s trying to make sure that the changes between frames are small.</a:t>
            </a:r>
          </a:p>
        </p:txBody>
      </p:sp>
      <p:sp>
        <p:nvSpPr>
          <p:cNvPr id="618" name="Date Placeholder 3"/>
          <p:cNvSpPr txBox="1"/>
          <p:nvPr/>
        </p:nvSpPr>
        <p:spPr>
          <a:xfrm>
            <a:off x="10422183" y="9125937"/>
            <a:ext cx="2257497" cy="4983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>
            <a:spAutoFit/>
          </a:bodyPr>
          <a:lstStyle>
            <a:lvl1pPr algn="l" defTabSz="650240">
              <a:defRPr b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28-Nov-17</a:t>
            </a:r>
          </a:p>
        </p:txBody>
      </p:sp>
      <p:sp>
        <p:nvSpPr>
          <p:cNvPr id="619" name="Slide Number Placeholder 4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620" name="Picture 5" descr="Picture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45218" y="4041527"/>
            <a:ext cx="9514362" cy="1192108"/>
          </a:xfrm>
          <a:prstGeom prst="rect">
            <a:avLst/>
          </a:prstGeom>
          <a:ln w="12700">
            <a:miter lim="400000"/>
          </a:ln>
        </p:spPr>
      </p:pic>
      <p:sp>
        <p:nvSpPr>
          <p:cNvPr id="621" name="Rectangle 7"/>
          <p:cNvSpPr/>
          <p:nvPr/>
        </p:nvSpPr>
        <p:spPr>
          <a:xfrm>
            <a:off x="7261013" y="4258274"/>
            <a:ext cx="2709334" cy="758614"/>
          </a:xfrm>
          <a:prstGeom prst="rect">
            <a:avLst/>
          </a:prstGeom>
          <a:ln w="101600">
            <a:solidFill>
              <a:srgbClr val="850000"/>
            </a:solidFill>
          </a:ln>
          <a:effectLst>
            <a:outerShdw sx="100000" sy="100000" kx="0" ky="0" algn="b" rotWithShape="0" blurRad="50800" dist="25400" dir="5400000">
              <a:srgbClr val="000000">
                <a:alpha val="35000"/>
              </a:srgbClr>
            </a:outerShdw>
          </a:effectLst>
        </p:spPr>
        <p:txBody>
          <a:bodyPr lIns="65023" tIns="65023" rIns="65023" bIns="65023" anchor="ctr"/>
          <a:lstStyle/>
          <a:p>
            <a:pPr defTabSz="650240">
              <a:defRPr b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Title 1"/>
          <p:cNvSpPr txBox="1"/>
          <p:nvPr>
            <p:ph type="title"/>
          </p:nvPr>
        </p:nvSpPr>
        <p:spPr>
          <a:xfrm>
            <a:off x="297629" y="234568"/>
            <a:ext cx="12409542" cy="985183"/>
          </a:xfrm>
          <a:prstGeom prst="rect">
            <a:avLst/>
          </a:prstGeom>
        </p:spPr>
        <p:txBody>
          <a:bodyPr/>
          <a:lstStyle>
            <a:lvl1pPr algn="ctr" defTabSz="591718">
              <a:defRPr b="0" sz="5642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Plan</a:t>
            </a:r>
          </a:p>
        </p:txBody>
      </p:sp>
      <p:sp>
        <p:nvSpPr>
          <p:cNvPr id="235" name="Content Placeholder 2"/>
          <p:cNvSpPr txBox="1"/>
          <p:nvPr>
            <p:ph type="body" idx="1"/>
          </p:nvPr>
        </p:nvSpPr>
        <p:spPr>
          <a:xfrm>
            <a:off x="297629" y="1501230"/>
            <a:ext cx="12409542" cy="7503726"/>
          </a:xfrm>
          <a:prstGeom prst="rect">
            <a:avLst/>
          </a:prstGeom>
        </p:spPr>
        <p:txBody>
          <a:bodyPr/>
          <a:lstStyle/>
          <a:p>
            <a:pPr marL="471201" indent="-471201" defTabSz="630732">
              <a:spcBef>
                <a:spcPts val="700"/>
              </a:spcBef>
              <a:defRPr sz="3298"/>
            </a:pPr>
            <a:r>
              <a:t>Motion Field</a:t>
            </a:r>
          </a:p>
          <a:p>
            <a:pPr marL="471201" indent="-471201" defTabSz="630732">
              <a:spcBef>
                <a:spcPts val="700"/>
              </a:spcBef>
              <a:defRPr sz="3298"/>
            </a:pPr>
            <a:r>
              <a:t>Patch-based / Direct </a:t>
            </a:r>
            <a:br/>
            <a:r>
              <a:t>    Motion Estimation</a:t>
            </a:r>
          </a:p>
          <a:p>
            <a:pPr marL="471201" indent="-471201" defTabSz="630732">
              <a:spcBef>
                <a:spcPts val="700"/>
              </a:spcBef>
              <a:defRPr sz="3298"/>
            </a:pPr>
          </a:p>
          <a:p>
            <a:pPr marL="471201" indent="-471201" defTabSz="630732">
              <a:spcBef>
                <a:spcPts val="700"/>
              </a:spcBef>
              <a:defRPr sz="3298"/>
            </a:pPr>
          </a:p>
          <a:p>
            <a:pPr marL="0" indent="0" defTabSz="630732">
              <a:spcBef>
                <a:spcPts val="700"/>
              </a:spcBef>
              <a:buSzTx/>
              <a:buFontTx/>
              <a:buNone/>
              <a:defRPr sz="3298"/>
            </a:pPr>
            <a:br/>
          </a:p>
          <a:p>
            <a:pPr marL="471201" indent="-471201" defTabSz="630732">
              <a:spcBef>
                <a:spcPts val="700"/>
              </a:spcBef>
              <a:defRPr sz="3298"/>
            </a:pPr>
          </a:p>
          <a:p>
            <a:pPr marL="0" indent="0" defTabSz="630732">
              <a:spcBef>
                <a:spcPts val="700"/>
              </a:spcBef>
              <a:buSzTx/>
              <a:buFontTx/>
              <a:buNone/>
              <a:defRPr sz="3298"/>
            </a:pPr>
            <a:br/>
          </a:p>
          <a:p>
            <a:pPr marL="471201" indent="-471201" defTabSz="630732">
              <a:spcBef>
                <a:spcPts val="700"/>
              </a:spcBef>
              <a:defRPr sz="3298"/>
            </a:pPr>
            <a:r>
              <a:t>External Resource:</a:t>
            </a:r>
          </a:p>
          <a:p>
            <a:pPr lvl="1" marL="821453" indent="-377969" defTabSz="630732">
              <a:spcBef>
                <a:spcPts val="700"/>
              </a:spcBef>
              <a:defRPr sz="2910"/>
            </a:pPr>
            <a:r>
              <a:t>Mubarak Shah’s lecture on optical flow</a:t>
            </a:r>
          </a:p>
          <a:p>
            <a:pPr lvl="2" marL="1197406" indent="-310438" defTabSz="630732">
              <a:spcBef>
                <a:spcPts val="600"/>
              </a:spcBef>
              <a:defRPr sz="2716"/>
            </a:pPr>
            <a:r>
              <a:t>http://www.youtube.com/watch?v=5VyLAH8BhF8</a:t>
            </a:r>
          </a:p>
        </p:txBody>
      </p:sp>
      <p:sp>
        <p:nvSpPr>
          <p:cNvPr id="236" name="Slide Number Placeholder 3"/>
          <p:cNvSpPr txBox="1"/>
          <p:nvPr>
            <p:ph type="sldNum" sz="quarter" idx="2"/>
          </p:nvPr>
        </p:nvSpPr>
        <p:spPr>
          <a:xfrm>
            <a:off x="12743460" y="8251"/>
            <a:ext cx="261340" cy="37134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37" name="J1JqIH24TfU PROST - tracking sequence lemming - YouTube [360p].mp4" descr="J1JqIH24TfU PROST - tracking sequence lemming - YouTube [360p].mp4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5162312" y="1432356"/>
            <a:ext cx="7875130" cy="65024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after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068332" fill="hold"/>
                                        <p:tgtEl>
                                          <p:spTgt spid="23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mediacall" nodeType="clickEffect" presetSubtype="0" presetID="3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10" dur="1000" fill="hold"/>
                                        <p:tgtEl>
                                          <p:spTgt spid="23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80000">
                <p:cTn id="11" fill="hold" display="0">
                  <p:stCondLst>
                    <p:cond delay="indefinite"/>
                  </p:stCondLst>
                </p:cTn>
                <p:tgtEl>
                  <p:spTgt spid="237"/>
                </p:tgtEl>
              </p:cMediaNode>
            </p:video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5400"/>
            </a:lvl1pPr>
          </a:lstStyle>
          <a:p>
            <a:pPr/>
            <a:r>
              <a:t>Horn-Schunk method for optical flow</a:t>
            </a:r>
          </a:p>
        </p:txBody>
      </p:sp>
      <p:sp>
        <p:nvSpPr>
          <p:cNvPr id="624" name="Content Placeholder 2"/>
          <p:cNvSpPr txBox="1"/>
          <p:nvPr>
            <p:ph type="body" idx="1"/>
          </p:nvPr>
        </p:nvSpPr>
        <p:spPr>
          <a:xfrm>
            <a:off x="650239" y="2275840"/>
            <a:ext cx="11704322" cy="6436926"/>
          </a:xfrm>
          <a:prstGeom prst="rect">
            <a:avLst/>
          </a:prstGeom>
        </p:spPr>
        <p:txBody>
          <a:bodyPr/>
          <a:lstStyle/>
          <a:p>
            <a:pPr/>
            <a:r>
              <a:t>The flow is formulated as a global energy function which is should be minimized:</a:t>
            </a:r>
          </a:p>
          <a:p>
            <a:pPr/>
          </a:p>
          <a:p>
            <a:pPr/>
          </a:p>
          <a:p>
            <a:pPr/>
            <a:r>
              <a:t> is a regularization constant. Larger values of  lead to smoother flow.</a:t>
            </a:r>
          </a:p>
        </p:txBody>
      </p:sp>
      <p:sp>
        <p:nvSpPr>
          <p:cNvPr id="625" name="Date Placeholder 3"/>
          <p:cNvSpPr txBox="1"/>
          <p:nvPr/>
        </p:nvSpPr>
        <p:spPr>
          <a:xfrm>
            <a:off x="10422183" y="9125937"/>
            <a:ext cx="2257497" cy="4983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>
            <a:spAutoFit/>
          </a:bodyPr>
          <a:lstStyle>
            <a:lvl1pPr algn="l" defTabSz="650240">
              <a:defRPr b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28-Nov-17</a:t>
            </a:r>
          </a:p>
        </p:txBody>
      </p:sp>
      <p:sp>
        <p:nvSpPr>
          <p:cNvPr id="626" name="Slide Number Placeholder 4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627" name="Picture 5" descr="Picture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45218" y="4041527"/>
            <a:ext cx="9514362" cy="1192108"/>
          </a:xfrm>
          <a:prstGeom prst="rect">
            <a:avLst/>
          </a:prstGeom>
          <a:ln w="12700">
            <a:miter lim="400000"/>
          </a:ln>
        </p:spPr>
      </p:pic>
      <p:sp>
        <p:nvSpPr>
          <p:cNvPr id="628" name="Rectangle 7"/>
          <p:cNvSpPr/>
          <p:nvPr/>
        </p:nvSpPr>
        <p:spPr>
          <a:xfrm>
            <a:off x="6502398" y="4302300"/>
            <a:ext cx="650242" cy="758614"/>
          </a:xfrm>
          <a:prstGeom prst="rect">
            <a:avLst/>
          </a:prstGeom>
          <a:ln w="101600">
            <a:solidFill>
              <a:srgbClr val="850000"/>
            </a:solidFill>
          </a:ln>
          <a:effectLst>
            <a:outerShdw sx="100000" sy="100000" kx="0" ky="0" algn="b" rotWithShape="0" blurRad="50800" dist="25400" dir="5400000">
              <a:srgbClr val="000000">
                <a:alpha val="35000"/>
              </a:srgbClr>
            </a:outerShdw>
          </a:effectLst>
        </p:spPr>
        <p:txBody>
          <a:bodyPr lIns="65023" tIns="65023" rIns="65023" bIns="65023" anchor="ctr"/>
          <a:lstStyle/>
          <a:p>
            <a:pPr defTabSz="650240">
              <a:defRPr b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5400"/>
            </a:lvl1pPr>
          </a:lstStyle>
          <a:p>
            <a:pPr/>
            <a:r>
              <a:t>Horn-Schunk method for optical flow</a:t>
            </a:r>
          </a:p>
        </p:txBody>
      </p:sp>
      <p:sp>
        <p:nvSpPr>
          <p:cNvPr id="631" name="Content Placeholder 2"/>
          <p:cNvSpPr txBox="1"/>
          <p:nvPr>
            <p:ph type="body" idx="1"/>
          </p:nvPr>
        </p:nvSpPr>
        <p:spPr>
          <a:xfrm>
            <a:off x="650239" y="2275840"/>
            <a:ext cx="11704322" cy="6436926"/>
          </a:xfrm>
          <a:prstGeom prst="rect">
            <a:avLst/>
          </a:prstGeom>
        </p:spPr>
        <p:txBody>
          <a:bodyPr/>
          <a:lstStyle/>
          <a:p>
            <a:pPr/>
            <a:r>
              <a:t>The flow is formulated as a global energy function which is should be minimized:</a:t>
            </a:r>
          </a:p>
          <a:p>
            <a:pPr/>
          </a:p>
          <a:p>
            <a:pPr/>
          </a:p>
          <a:p>
            <a:pPr/>
            <a:r>
              <a:t>To minimize E, we can solve the following equalities (“Dirichlet energy” minimization &lt;=&gt; solving a variational problem, advanced math, not required)</a:t>
            </a:r>
          </a:p>
        </p:txBody>
      </p:sp>
      <p:sp>
        <p:nvSpPr>
          <p:cNvPr id="632" name="Date Placeholder 3"/>
          <p:cNvSpPr txBox="1"/>
          <p:nvPr/>
        </p:nvSpPr>
        <p:spPr>
          <a:xfrm>
            <a:off x="10422183" y="9125937"/>
            <a:ext cx="2257497" cy="4983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>
            <a:spAutoFit/>
          </a:bodyPr>
          <a:lstStyle>
            <a:lvl1pPr algn="l" defTabSz="650240">
              <a:defRPr b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28-Nov-17</a:t>
            </a:r>
          </a:p>
        </p:txBody>
      </p:sp>
      <p:sp>
        <p:nvSpPr>
          <p:cNvPr id="633" name="Slide Number Placeholder 4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634" name="Picture 5" descr="Picture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45218" y="4041527"/>
            <a:ext cx="9514362" cy="1192108"/>
          </a:xfrm>
          <a:prstGeom prst="rect">
            <a:avLst/>
          </a:prstGeom>
          <a:ln w="12700">
            <a:miter lim="400000"/>
          </a:ln>
        </p:spPr>
      </p:pic>
      <p:pic>
        <p:nvPicPr>
          <p:cNvPr id="635" name="Picture 6" descr="Picture 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362865" y="8190709"/>
            <a:ext cx="7071360" cy="171344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5400"/>
            </a:lvl1pPr>
          </a:lstStyle>
          <a:p>
            <a:pPr/>
            <a:r>
              <a:t>Horn-Schunk method for optical flow</a:t>
            </a:r>
          </a:p>
        </p:txBody>
      </p:sp>
      <p:sp>
        <p:nvSpPr>
          <p:cNvPr id="638" name="Content Placeholder 2"/>
          <p:cNvSpPr txBox="1"/>
          <p:nvPr>
            <p:ph type="body" idx="1"/>
          </p:nvPr>
        </p:nvSpPr>
        <p:spPr>
          <a:xfrm>
            <a:off x="535997" y="3989482"/>
            <a:ext cx="11704321" cy="6436926"/>
          </a:xfrm>
          <a:prstGeom prst="rect">
            <a:avLst/>
          </a:prstGeom>
        </p:spPr>
        <p:txBody>
          <a:bodyPr/>
          <a:lstStyle/>
          <a:p>
            <a:pPr/>
            <a:r>
              <a:t>Where                          is called the Laplace operator. In practice, it is measured using:</a:t>
            </a:r>
          </a:p>
          <a:p>
            <a:pPr/>
          </a:p>
          <a:p>
            <a:pPr marL="467590" indent="-467590">
              <a:spcBef>
                <a:spcPts val="700"/>
              </a:spcBef>
              <a:defRPr sz="3000"/>
            </a:pPr>
            <a:r>
              <a:t>where             is the weighted average of u measured at (x,y).</a:t>
            </a:r>
          </a:p>
        </p:txBody>
      </p:sp>
      <p:sp>
        <p:nvSpPr>
          <p:cNvPr id="639" name="Date Placeholder 3"/>
          <p:cNvSpPr txBox="1"/>
          <p:nvPr/>
        </p:nvSpPr>
        <p:spPr>
          <a:xfrm>
            <a:off x="10422183" y="9125937"/>
            <a:ext cx="2257497" cy="4983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>
            <a:spAutoFit/>
          </a:bodyPr>
          <a:lstStyle>
            <a:lvl1pPr algn="l" defTabSz="650240">
              <a:defRPr b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28-Nov-17</a:t>
            </a:r>
          </a:p>
        </p:txBody>
      </p:sp>
      <p:sp>
        <p:nvSpPr>
          <p:cNvPr id="640" name="Slide Number Placeholder 4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641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66719" y="1973390"/>
            <a:ext cx="7071361" cy="1713446"/>
          </a:xfrm>
          <a:prstGeom prst="rect">
            <a:avLst/>
          </a:prstGeom>
          <a:ln w="12700">
            <a:miter lim="400000"/>
          </a:ln>
        </p:spPr>
      </p:pic>
      <p:pic>
        <p:nvPicPr>
          <p:cNvPr id="642" name="Picture 8" descr="Picture 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01563" y="3917189"/>
            <a:ext cx="2442224" cy="943588"/>
          </a:xfrm>
          <a:prstGeom prst="rect">
            <a:avLst/>
          </a:prstGeom>
          <a:ln w="12700">
            <a:miter lim="400000"/>
          </a:ln>
        </p:spPr>
      </p:pic>
      <p:pic>
        <p:nvPicPr>
          <p:cNvPr id="643" name="Picture 9" descr="Picture 9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576320" y="5647309"/>
            <a:ext cx="6171326" cy="811255"/>
          </a:xfrm>
          <a:prstGeom prst="rect">
            <a:avLst/>
          </a:prstGeom>
          <a:ln w="12700">
            <a:miter lim="400000"/>
          </a:ln>
        </p:spPr>
      </p:pic>
      <p:pic>
        <p:nvPicPr>
          <p:cNvPr id="644" name="Picture 14" descr="Picture 14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366150" y="6457433"/>
            <a:ext cx="993424" cy="41543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5400"/>
            </a:lvl1pPr>
          </a:lstStyle>
          <a:p>
            <a:pPr/>
            <a:r>
              <a:t>Horn-Schunk method for optical flow</a:t>
            </a:r>
          </a:p>
        </p:txBody>
      </p:sp>
      <p:sp>
        <p:nvSpPr>
          <p:cNvPr id="647" name="Content Placeholder 2"/>
          <p:cNvSpPr txBox="1"/>
          <p:nvPr>
            <p:ph type="body" idx="1"/>
          </p:nvPr>
        </p:nvSpPr>
        <p:spPr>
          <a:xfrm>
            <a:off x="650239" y="2275840"/>
            <a:ext cx="11704322" cy="6436926"/>
          </a:xfrm>
          <a:prstGeom prst="rect">
            <a:avLst/>
          </a:prstGeom>
        </p:spPr>
        <p:txBody>
          <a:bodyPr/>
          <a:lstStyle/>
          <a:p>
            <a:pPr/>
            <a:r>
              <a:t>Now we substitute </a:t>
            </a:r>
            <a:br/>
            <a:r>
              <a:t>in:</a:t>
            </a:r>
          </a:p>
          <a:p>
            <a:pPr/>
          </a:p>
          <a:p>
            <a:pPr/>
            <a:r>
              <a:t>To get:</a:t>
            </a:r>
          </a:p>
          <a:p>
            <a:pPr/>
          </a:p>
          <a:p>
            <a:pPr/>
          </a:p>
          <a:p>
            <a:pPr/>
            <a:r>
              <a:t>Which is linear in u and v and can be solved for each pixel individually.</a:t>
            </a:r>
          </a:p>
        </p:txBody>
      </p:sp>
      <p:sp>
        <p:nvSpPr>
          <p:cNvPr id="648" name="Date Placeholder 3"/>
          <p:cNvSpPr txBox="1"/>
          <p:nvPr/>
        </p:nvSpPr>
        <p:spPr>
          <a:xfrm>
            <a:off x="10422183" y="9125937"/>
            <a:ext cx="2257497" cy="4983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>
            <a:spAutoFit/>
          </a:bodyPr>
          <a:lstStyle>
            <a:lvl1pPr algn="l" defTabSz="650240">
              <a:defRPr b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28-Nov-17</a:t>
            </a:r>
          </a:p>
        </p:txBody>
      </p:sp>
      <p:sp>
        <p:nvSpPr>
          <p:cNvPr id="649" name="Slide Number Placeholder 4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650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08106" y="3082901"/>
            <a:ext cx="7071361" cy="1713446"/>
          </a:xfrm>
          <a:prstGeom prst="rect">
            <a:avLst/>
          </a:prstGeom>
          <a:ln w="12700">
            <a:miter lim="400000"/>
          </a:ln>
        </p:spPr>
      </p:pic>
      <p:pic>
        <p:nvPicPr>
          <p:cNvPr id="651" name="Picture 9" descr="Picture 9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743786" y="2424948"/>
            <a:ext cx="5534323" cy="727518"/>
          </a:xfrm>
          <a:prstGeom prst="rect">
            <a:avLst/>
          </a:prstGeom>
          <a:ln w="12700">
            <a:miter lim="400000"/>
          </a:ln>
        </p:spPr>
      </p:pic>
      <p:pic>
        <p:nvPicPr>
          <p:cNvPr id="652" name="Picture 5" descr="Picture 5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208106" y="5556117"/>
            <a:ext cx="7152641" cy="173907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Iterative Horn-Schunk</a:t>
            </a:r>
          </a:p>
        </p:txBody>
      </p:sp>
      <p:sp>
        <p:nvSpPr>
          <p:cNvPr id="655" name="Content Placeholder 2"/>
          <p:cNvSpPr txBox="1"/>
          <p:nvPr>
            <p:ph type="body" idx="1"/>
          </p:nvPr>
        </p:nvSpPr>
        <p:spPr>
          <a:xfrm>
            <a:off x="650239" y="2275840"/>
            <a:ext cx="11704322" cy="6436926"/>
          </a:xfrm>
          <a:prstGeom prst="rect">
            <a:avLst/>
          </a:prstGeom>
        </p:spPr>
        <p:txBody>
          <a:bodyPr/>
          <a:lstStyle/>
          <a:p>
            <a:pPr/>
            <a:r>
              <a:t>But since the solution depends on the neighboring values of the flow field, it must be repeated once the neighbors have been updated. </a:t>
            </a:r>
          </a:p>
          <a:p>
            <a:pPr/>
            <a:r>
              <a:t>So instead, we can iteratively solve for u and v using:</a:t>
            </a:r>
          </a:p>
        </p:txBody>
      </p:sp>
      <p:sp>
        <p:nvSpPr>
          <p:cNvPr id="656" name="Date Placeholder 3"/>
          <p:cNvSpPr txBox="1"/>
          <p:nvPr/>
        </p:nvSpPr>
        <p:spPr>
          <a:xfrm>
            <a:off x="10422183" y="9125937"/>
            <a:ext cx="2257497" cy="4983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>
            <a:spAutoFit/>
          </a:bodyPr>
          <a:lstStyle>
            <a:lvl1pPr algn="l" defTabSz="650240">
              <a:defRPr b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28-Nov-17</a:t>
            </a:r>
          </a:p>
        </p:txBody>
      </p:sp>
      <p:sp>
        <p:nvSpPr>
          <p:cNvPr id="657" name="Slide Number Placeholder 4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658" name="Picture 7" descr="Picture 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26832" y="5840978"/>
            <a:ext cx="7387731" cy="333816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we will learn today?</a:t>
            </a:r>
          </a:p>
        </p:txBody>
      </p:sp>
      <p:sp>
        <p:nvSpPr>
          <p:cNvPr id="661" name="Content Placeholder 2"/>
          <p:cNvSpPr txBox="1"/>
          <p:nvPr>
            <p:ph type="body" idx="1"/>
          </p:nvPr>
        </p:nvSpPr>
        <p:spPr>
          <a:xfrm>
            <a:off x="1300479" y="2275840"/>
            <a:ext cx="11054082" cy="6436926"/>
          </a:xfrm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A6A6A6"/>
                </a:solidFill>
              </a:defRPr>
            </a:pPr>
            <a:r>
              <a:t>Optical flow</a:t>
            </a:r>
          </a:p>
          <a:p>
            <a:pPr>
              <a:defRPr>
                <a:solidFill>
                  <a:srgbClr val="A6A6A6"/>
                </a:solidFill>
              </a:defRPr>
            </a:pPr>
            <a:r>
              <a:t>Lucas-Kanade method</a:t>
            </a:r>
          </a:p>
          <a:p>
            <a:pPr>
              <a:defRPr>
                <a:solidFill>
                  <a:srgbClr val="A6A6A6"/>
                </a:solidFill>
              </a:defRPr>
            </a:pPr>
            <a:r>
              <a:t>Horn-Schunk method</a:t>
            </a:r>
          </a:p>
          <a:p>
            <a:pPr/>
            <a:r>
              <a:t>Applications</a:t>
            </a:r>
          </a:p>
        </p:txBody>
      </p:sp>
      <p:sp>
        <p:nvSpPr>
          <p:cNvPr id="662" name="Date Placeholder 3"/>
          <p:cNvSpPr txBox="1"/>
          <p:nvPr/>
        </p:nvSpPr>
        <p:spPr>
          <a:xfrm>
            <a:off x="10422183" y="9125937"/>
            <a:ext cx="2257497" cy="4983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>
            <a:spAutoFit/>
          </a:bodyPr>
          <a:lstStyle>
            <a:lvl1pPr algn="l" defTabSz="650240">
              <a:defRPr b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28-Nov-17</a:t>
            </a:r>
          </a:p>
        </p:txBody>
      </p:sp>
      <p:sp>
        <p:nvSpPr>
          <p:cNvPr id="663" name="Slide Number Placeholder 4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Rectangle 2"/>
          <p:cNvSpPr txBox="1"/>
          <p:nvPr>
            <p:ph type="title"/>
          </p:nvPr>
        </p:nvSpPr>
        <p:spPr>
          <a:xfrm>
            <a:off x="650239" y="-1"/>
            <a:ext cx="11704322" cy="1625601"/>
          </a:xfrm>
          <a:prstGeom prst="rect">
            <a:avLst/>
          </a:prstGeom>
        </p:spPr>
        <p:txBody>
          <a:bodyPr/>
          <a:lstStyle/>
          <a:p>
            <a:pPr/>
            <a:r>
              <a:t>Uses of motion</a:t>
            </a:r>
          </a:p>
        </p:txBody>
      </p:sp>
      <p:sp>
        <p:nvSpPr>
          <p:cNvPr id="666" name="Rectangle 3"/>
          <p:cNvSpPr txBox="1"/>
          <p:nvPr>
            <p:ph type="body" idx="1"/>
          </p:nvPr>
        </p:nvSpPr>
        <p:spPr>
          <a:xfrm>
            <a:off x="975359" y="2059093"/>
            <a:ext cx="11162455" cy="6502401"/>
          </a:xfrm>
          <a:prstGeom prst="rect">
            <a:avLst/>
          </a:prstGeom>
        </p:spPr>
        <p:txBody>
          <a:bodyPr/>
          <a:lstStyle/>
          <a:p>
            <a:pPr marL="465364" indent="-465364">
              <a:spcBef>
                <a:spcPts val="900"/>
              </a:spcBef>
              <a:defRPr sz="3800"/>
            </a:pPr>
            <a:r>
              <a:t>Tracking features</a:t>
            </a:r>
          </a:p>
          <a:p>
            <a:pPr marL="465364" indent="-465364">
              <a:spcBef>
                <a:spcPts val="900"/>
              </a:spcBef>
              <a:defRPr sz="3800"/>
            </a:pPr>
            <a:r>
              <a:t>Segmenting objects based on motion cues</a:t>
            </a:r>
          </a:p>
          <a:p>
            <a:pPr marL="465364" indent="-465364">
              <a:spcBef>
                <a:spcPts val="900"/>
              </a:spcBef>
              <a:defRPr sz="3800"/>
            </a:pPr>
            <a:r>
              <a:t>Learning dynamical models</a:t>
            </a:r>
          </a:p>
          <a:p>
            <a:pPr marL="465364" indent="-465364">
              <a:spcBef>
                <a:spcPts val="900"/>
              </a:spcBef>
              <a:defRPr sz="3800"/>
            </a:pPr>
            <a:r>
              <a:t>Improving video quality</a:t>
            </a:r>
          </a:p>
          <a:p>
            <a:pPr lvl="1" marL="862012" indent="-404812">
              <a:spcBef>
                <a:spcPts val="800"/>
              </a:spcBef>
              <a:defRPr sz="3400"/>
            </a:pPr>
            <a:r>
              <a:t>Motion stabilization</a:t>
            </a:r>
            <a:endParaRPr sz="3800"/>
          </a:p>
          <a:p>
            <a:pPr lvl="1" marL="862012" indent="-404812">
              <a:spcBef>
                <a:spcPts val="800"/>
              </a:spcBef>
              <a:defRPr sz="3400"/>
            </a:pPr>
            <a:r>
              <a:t>Super resolution</a:t>
            </a:r>
            <a:endParaRPr sz="3800"/>
          </a:p>
          <a:p>
            <a:pPr marL="465364" indent="-465364">
              <a:spcBef>
                <a:spcPts val="900"/>
              </a:spcBef>
              <a:defRPr sz="3800"/>
            </a:pPr>
            <a:r>
              <a:t>Tracking objects</a:t>
            </a:r>
          </a:p>
          <a:p>
            <a:pPr marL="465364" indent="-465364">
              <a:spcBef>
                <a:spcPts val="900"/>
              </a:spcBef>
              <a:defRPr sz="3800"/>
            </a:pPr>
            <a:r>
              <a:t>Recognizing events and activities</a:t>
            </a:r>
          </a:p>
        </p:txBody>
      </p:sp>
      <p:sp>
        <p:nvSpPr>
          <p:cNvPr id="667" name="Date Placeholder 1"/>
          <p:cNvSpPr txBox="1"/>
          <p:nvPr/>
        </p:nvSpPr>
        <p:spPr>
          <a:xfrm>
            <a:off x="10422183" y="9125937"/>
            <a:ext cx="2257497" cy="4983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>
            <a:spAutoFit/>
          </a:bodyPr>
          <a:lstStyle>
            <a:lvl1pPr algn="l" defTabSz="650240">
              <a:defRPr b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28-Nov-17</a:t>
            </a:r>
          </a:p>
        </p:txBody>
      </p:sp>
      <p:sp>
        <p:nvSpPr>
          <p:cNvPr id="668" name="Slide Number Placeholder 2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Rectangle 7"/>
          <p:cNvSpPr txBox="1"/>
          <p:nvPr/>
        </p:nvSpPr>
        <p:spPr>
          <a:xfrm>
            <a:off x="3034453" y="433493"/>
            <a:ext cx="6928319" cy="9936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>
            <a:lvl1pPr algn="l" defTabSz="650240">
              <a:spcBef>
                <a:spcPts val="1300"/>
              </a:spcBef>
              <a:defRPr b="0" sz="5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Estimating 3D structure</a:t>
            </a:r>
          </a:p>
        </p:txBody>
      </p:sp>
      <p:sp>
        <p:nvSpPr>
          <p:cNvPr id="671" name="TextBox 5"/>
          <p:cNvSpPr txBox="1"/>
          <p:nvPr/>
        </p:nvSpPr>
        <p:spPr>
          <a:xfrm rot="16200000">
            <a:off x="11368472" y="7409346"/>
            <a:ext cx="2718344" cy="485649"/>
          </a:xfrm>
          <a:prstGeom prst="rect">
            <a:avLst/>
          </a:prstGeom>
          <a:ln w="12700"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>
            <a:lvl1pPr algn="l" defTabSz="650240">
              <a:defRPr b="0" sz="22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Source: Silvio Savarese</a:t>
            </a:r>
          </a:p>
        </p:txBody>
      </p:sp>
      <p:pic>
        <p:nvPicPr>
          <p:cNvPr id="672" name="wilshire-raw.mpg" descr="wilshire-raw.mpg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975359" y="2926079"/>
            <a:ext cx="5201921" cy="3901442"/>
          </a:xfrm>
          <a:prstGeom prst="rect">
            <a:avLst/>
          </a:prstGeom>
          <a:ln w="12700">
            <a:miter lim="400000"/>
          </a:ln>
        </p:spPr>
      </p:pic>
      <p:pic>
        <p:nvPicPr>
          <p:cNvPr id="673" name="wilshire-3d.mpg" descr="wilshire-3d.mpg"/>
          <p:cNvPicPr>
            <a:picLocks noChangeAspect="0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7">
            <a:extLst/>
          </a:blip>
          <a:stretch>
            <a:fillRect/>
          </a:stretch>
        </p:blipFill>
        <p:spPr>
          <a:xfrm>
            <a:off x="6692980" y="2844800"/>
            <a:ext cx="5418668" cy="4064000"/>
          </a:xfrm>
          <a:prstGeom prst="rect">
            <a:avLst/>
          </a:prstGeom>
          <a:ln w="12700">
            <a:miter lim="400000"/>
          </a:ln>
        </p:spPr>
      </p:pic>
      <p:sp>
        <p:nvSpPr>
          <p:cNvPr id="674" name="Date Placeholder 3"/>
          <p:cNvSpPr txBox="1"/>
          <p:nvPr/>
        </p:nvSpPr>
        <p:spPr>
          <a:xfrm>
            <a:off x="10422183" y="9125937"/>
            <a:ext cx="2257497" cy="4983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>
            <a:spAutoFit/>
          </a:bodyPr>
          <a:lstStyle>
            <a:lvl1pPr algn="l" defTabSz="650240">
              <a:defRPr b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28-Nov-17</a:t>
            </a:r>
          </a:p>
        </p:txBody>
      </p:sp>
      <p:sp>
        <p:nvSpPr>
          <p:cNvPr id="675" name="Slide Number Placeholder 4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after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27155" fill="hold"/>
                                        <p:tgtEl>
                                          <p:spTgt spid="67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3027155"/>
                            </p:stCondLst>
                            <p:childTnLst>
                              <p:par>
                                <p:cTn id="8" presetClass="mediacall" nodeType="afterEffect" presetSubtype="0" presetID="1" grp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2341488" fill="hold"/>
                                        <p:tgtEl>
                                          <p:spTgt spid="67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Class="mediacall" nodeType="clickEffect" presetSubtype="0" presetID="3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13" dur="1000" fill="hold"/>
                                        <p:tgtEl>
                                          <p:spTgt spid="67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Class="mediacall" nodeType="afterEffect" presetSubtype="0" presetID="3" grp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16" dur="1000" fill="hold"/>
                                        <p:tgtEl>
                                          <p:spTgt spid="67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80000">
                <p:cTn id="17" fill="hold" display="0">
                  <p:stCondLst>
                    <p:cond delay="indefinite"/>
                  </p:stCondLst>
                </p:cTn>
                <p:tgtEl>
                  <p:spTgt spid="673"/>
                </p:tgtEl>
              </p:cMediaNode>
            </p:video>
            <p:video fullScrn="0">
              <p:cMediaNode mute="0" showWhenStopped="1" numSld="1" vol="80000">
                <p:cTn id="18" fill="hold" display="0">
                  <p:stCondLst>
                    <p:cond delay="indefinite"/>
                  </p:stCondLst>
                </p:cTn>
                <p:tgtEl>
                  <p:spTgt spid="672"/>
                </p:tgtEl>
              </p:cMediaNode>
            </p:video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Rectangle 2"/>
          <p:cNvSpPr txBox="1"/>
          <p:nvPr>
            <p:ph type="title"/>
          </p:nvPr>
        </p:nvSpPr>
        <p:spPr>
          <a:xfrm>
            <a:off x="650239" y="-1"/>
            <a:ext cx="11704322" cy="1625601"/>
          </a:xfrm>
          <a:prstGeom prst="rect">
            <a:avLst/>
          </a:prstGeom>
        </p:spPr>
        <p:txBody>
          <a:bodyPr/>
          <a:lstStyle>
            <a:lvl1pPr>
              <a:defRPr sz="5000"/>
            </a:lvl1pPr>
          </a:lstStyle>
          <a:p>
            <a:pPr/>
            <a:r>
              <a:t>Segmenting objects based on motion cues</a:t>
            </a:r>
          </a:p>
        </p:txBody>
      </p:sp>
      <p:sp>
        <p:nvSpPr>
          <p:cNvPr id="678" name="Rectangle 3"/>
          <p:cNvSpPr txBox="1"/>
          <p:nvPr>
            <p:ph type="body" idx="1"/>
          </p:nvPr>
        </p:nvSpPr>
        <p:spPr>
          <a:xfrm>
            <a:off x="650239" y="1625600"/>
            <a:ext cx="11704322" cy="6436926"/>
          </a:xfrm>
          <a:prstGeom prst="rect">
            <a:avLst/>
          </a:prstGeom>
        </p:spPr>
        <p:txBody>
          <a:bodyPr/>
          <a:lstStyle/>
          <a:p>
            <a:pPr marL="485775" indent="-485775">
              <a:spcBef>
                <a:spcPts val="800"/>
              </a:spcBef>
              <a:defRPr sz="3400"/>
            </a:pPr>
            <a:r>
              <a:t>Background subtraction</a:t>
            </a:r>
          </a:p>
          <a:p>
            <a:pPr lvl="1" marL="857250" indent="-400050">
              <a:spcBef>
                <a:spcPts val="600"/>
              </a:spcBef>
              <a:defRPr sz="2800"/>
            </a:pPr>
            <a:r>
              <a:t>A static camera is observing a scene</a:t>
            </a:r>
            <a:endParaRPr sz="3800"/>
          </a:p>
          <a:p>
            <a:pPr lvl="1" marL="857250" indent="-400050">
              <a:spcBef>
                <a:spcPts val="600"/>
              </a:spcBef>
              <a:defRPr sz="2800"/>
            </a:pPr>
            <a:r>
              <a:t>Goal: separate the static background from the moving foreground</a:t>
            </a:r>
          </a:p>
        </p:txBody>
      </p:sp>
      <p:pic>
        <p:nvPicPr>
          <p:cNvPr id="679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rcRect l="0" t="26257" r="0" b="26257"/>
          <a:stretch>
            <a:fillRect/>
          </a:stretch>
        </p:blipFill>
        <p:spPr>
          <a:xfrm>
            <a:off x="2810934" y="3576319"/>
            <a:ext cx="7809653" cy="2763521"/>
          </a:xfrm>
          <a:prstGeom prst="rect">
            <a:avLst/>
          </a:prstGeom>
          <a:ln w="12700">
            <a:miter lim="400000"/>
          </a:ln>
        </p:spPr>
      </p:pic>
      <p:pic>
        <p:nvPicPr>
          <p:cNvPr id="680" name="Picture 5" descr="Picture 5"/>
          <p:cNvPicPr>
            <a:picLocks noChangeAspect="1"/>
          </p:cNvPicPr>
          <p:nvPr/>
        </p:nvPicPr>
        <p:blipFill>
          <a:blip r:embed="rId3">
            <a:extLst/>
          </a:blip>
          <a:srcRect l="0" t="26146" r="0" b="26146"/>
          <a:stretch>
            <a:fillRect/>
          </a:stretch>
        </p:blipFill>
        <p:spPr>
          <a:xfrm>
            <a:off x="2808675" y="6211147"/>
            <a:ext cx="7807396" cy="2729653"/>
          </a:xfrm>
          <a:prstGeom prst="rect">
            <a:avLst/>
          </a:prstGeom>
          <a:ln w="12700">
            <a:miter lim="400000"/>
          </a:ln>
        </p:spPr>
      </p:pic>
      <p:sp>
        <p:nvSpPr>
          <p:cNvPr id="681" name="TextBox 6"/>
          <p:cNvSpPr txBox="1"/>
          <p:nvPr/>
        </p:nvSpPr>
        <p:spPr>
          <a:xfrm rot="16200000">
            <a:off x="11368472" y="7409346"/>
            <a:ext cx="2718344" cy="485649"/>
          </a:xfrm>
          <a:prstGeom prst="rect">
            <a:avLst/>
          </a:prstGeom>
          <a:ln w="12700"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>
            <a:lvl1pPr algn="l" defTabSz="650240">
              <a:defRPr b="0" sz="22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Source: Silvio Savarese</a:t>
            </a:r>
          </a:p>
        </p:txBody>
      </p:sp>
      <p:sp>
        <p:nvSpPr>
          <p:cNvPr id="682" name="Date Placeholder 1"/>
          <p:cNvSpPr txBox="1"/>
          <p:nvPr/>
        </p:nvSpPr>
        <p:spPr>
          <a:xfrm>
            <a:off x="10422183" y="9125937"/>
            <a:ext cx="2257497" cy="4983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>
            <a:spAutoFit/>
          </a:bodyPr>
          <a:lstStyle>
            <a:lvl1pPr algn="l" defTabSz="650240">
              <a:defRPr b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28-Nov-17</a:t>
            </a:r>
          </a:p>
        </p:txBody>
      </p:sp>
      <p:sp>
        <p:nvSpPr>
          <p:cNvPr id="683" name="Slide Number Placeholder 2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7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6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6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6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1" animBg="1" rev="0" advAuto="0" spid="678" grpId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Rectangle 3"/>
          <p:cNvSpPr txBox="1"/>
          <p:nvPr>
            <p:ph type="body" idx="1"/>
          </p:nvPr>
        </p:nvSpPr>
        <p:spPr>
          <a:xfrm>
            <a:off x="650239" y="1842346"/>
            <a:ext cx="11704322" cy="6436926"/>
          </a:xfrm>
          <a:prstGeom prst="rect">
            <a:avLst/>
          </a:prstGeom>
        </p:spPr>
        <p:txBody>
          <a:bodyPr/>
          <a:lstStyle>
            <a:lvl1pPr marL="485775" indent="-485775">
              <a:spcBef>
                <a:spcPts val="800"/>
              </a:spcBef>
              <a:defRPr sz="3400"/>
            </a:lvl1pPr>
            <a:lvl2pPr marL="857250" indent="-400050">
              <a:spcBef>
                <a:spcPts val="600"/>
              </a:spcBef>
              <a:defRPr sz="2800"/>
            </a:lvl2pPr>
          </a:lstStyle>
          <a:p>
            <a:pPr/>
            <a:r>
              <a:t>Motion segmentation</a:t>
            </a:r>
          </a:p>
          <a:p>
            <a:pPr lvl="1"/>
            <a:r>
              <a:t>Segment the video into multiple coherently moving objects</a:t>
            </a:r>
          </a:p>
        </p:txBody>
      </p:sp>
      <p:pic>
        <p:nvPicPr>
          <p:cNvPr id="686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rcRect l="41521" t="17863" r="0" b="0"/>
          <a:stretch>
            <a:fillRect/>
          </a:stretch>
        </p:blipFill>
        <p:spPr>
          <a:xfrm>
            <a:off x="650240" y="3467946"/>
            <a:ext cx="6068907" cy="4953566"/>
          </a:xfrm>
          <a:prstGeom prst="rect">
            <a:avLst/>
          </a:prstGeom>
          <a:ln w="12700">
            <a:miter lim="400000"/>
          </a:ln>
        </p:spPr>
      </p:pic>
      <p:sp>
        <p:nvSpPr>
          <p:cNvPr id="687" name="Rectangle 7"/>
          <p:cNvSpPr txBox="1"/>
          <p:nvPr>
            <p:ph type="title"/>
          </p:nvPr>
        </p:nvSpPr>
        <p:spPr>
          <a:xfrm>
            <a:off x="650239" y="-1"/>
            <a:ext cx="11704322" cy="1625601"/>
          </a:xfrm>
          <a:prstGeom prst="rect">
            <a:avLst/>
          </a:prstGeom>
        </p:spPr>
        <p:txBody>
          <a:bodyPr/>
          <a:lstStyle>
            <a:lvl1pPr>
              <a:defRPr sz="5000"/>
            </a:lvl1pPr>
          </a:lstStyle>
          <a:p>
            <a:pPr/>
            <a:r>
              <a:t>Segmenting objects based on motion cues</a:t>
            </a:r>
          </a:p>
        </p:txBody>
      </p:sp>
      <p:sp>
        <p:nvSpPr>
          <p:cNvPr id="688" name="Rectangle 10"/>
          <p:cNvSpPr txBox="1"/>
          <p:nvPr/>
        </p:nvSpPr>
        <p:spPr>
          <a:xfrm>
            <a:off x="5192888" y="8396280"/>
            <a:ext cx="7026206" cy="6126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>
            <a:spAutoFit/>
          </a:bodyPr>
          <a:lstStyle>
            <a:lvl1pPr algn="l" defTabSz="650240">
              <a:defRPr b="0"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S. J. Pundlik and S. T. Birchfield, Motion Segmentation at Any Speed, Proceedings of the British Machine Vision Conference  (BMVC) 2006</a:t>
            </a:r>
          </a:p>
        </p:txBody>
      </p:sp>
      <p:pic>
        <p:nvPicPr>
          <p:cNvPr id="689" name="motionseg_statue.mpg" descr="motionseg_statue.m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369386" y="3901440"/>
            <a:ext cx="4334935" cy="3251201"/>
          </a:xfrm>
          <a:prstGeom prst="rect">
            <a:avLst/>
          </a:prstGeom>
          <a:ln w="12700">
            <a:miter lim="400000"/>
          </a:ln>
        </p:spPr>
      </p:pic>
      <p:sp>
        <p:nvSpPr>
          <p:cNvPr id="690" name="TextBox 7"/>
          <p:cNvSpPr txBox="1"/>
          <p:nvPr/>
        </p:nvSpPr>
        <p:spPr>
          <a:xfrm rot="16200000">
            <a:off x="11368472" y="7409346"/>
            <a:ext cx="2718344" cy="485649"/>
          </a:xfrm>
          <a:prstGeom prst="rect">
            <a:avLst/>
          </a:prstGeom>
          <a:ln w="12700"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>
            <a:lvl1pPr algn="l" defTabSz="650240">
              <a:defRPr b="0" sz="22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Source: Silvio Savarese</a:t>
            </a:r>
          </a:p>
        </p:txBody>
      </p:sp>
      <p:sp>
        <p:nvSpPr>
          <p:cNvPr id="691" name="Date Placeholder 1"/>
          <p:cNvSpPr txBox="1"/>
          <p:nvPr/>
        </p:nvSpPr>
        <p:spPr>
          <a:xfrm>
            <a:off x="10422183" y="9125937"/>
            <a:ext cx="2257497" cy="4983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>
            <a:spAutoFit/>
          </a:bodyPr>
          <a:lstStyle>
            <a:lvl1pPr algn="l" defTabSz="650240">
              <a:defRPr b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28-Nov-17</a:t>
            </a:r>
          </a:p>
        </p:txBody>
      </p:sp>
      <p:sp>
        <p:nvSpPr>
          <p:cNvPr id="692" name="Slide Number Placeholder 2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Rectangle 2"/>
          <p:cNvSpPr txBox="1"/>
          <p:nvPr>
            <p:ph type="title"/>
          </p:nvPr>
        </p:nvSpPr>
        <p:spPr>
          <a:xfrm>
            <a:off x="297629" y="234568"/>
            <a:ext cx="12409542" cy="985183"/>
          </a:xfrm>
          <a:prstGeom prst="rect">
            <a:avLst/>
          </a:prstGeom>
        </p:spPr>
        <p:txBody>
          <a:bodyPr/>
          <a:lstStyle>
            <a:lvl1pPr algn="ctr" defTabSz="591718">
              <a:defRPr b="0" sz="5642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Video</a:t>
            </a:r>
          </a:p>
        </p:txBody>
      </p:sp>
      <p:sp>
        <p:nvSpPr>
          <p:cNvPr id="240" name="Rectangle 3"/>
          <p:cNvSpPr txBox="1"/>
          <p:nvPr>
            <p:ph type="body" idx="1"/>
          </p:nvPr>
        </p:nvSpPr>
        <p:spPr>
          <a:xfrm>
            <a:off x="297629" y="1501230"/>
            <a:ext cx="12409542" cy="7503726"/>
          </a:xfrm>
          <a:prstGeom prst="rect">
            <a:avLst/>
          </a:prstGeom>
        </p:spPr>
        <p:txBody>
          <a:bodyPr/>
          <a:lstStyle/>
          <a:p>
            <a:pPr>
              <a:buFontTx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A video is a sequence of frames captured over time</a:t>
            </a:r>
          </a:p>
          <a:p>
            <a:pPr>
              <a:buFontTx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Now our image data is a function of space </a:t>
            </a:r>
            <a:br/>
            <a:r>
              <a:t>(x, y) and time (t)</a:t>
            </a:r>
          </a:p>
        </p:txBody>
      </p:sp>
      <p:pic>
        <p:nvPicPr>
          <p:cNvPr id="241" name="Object 2" descr="Object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59573" y="4070774"/>
            <a:ext cx="7044268" cy="5488658"/>
          </a:xfrm>
          <a:prstGeom prst="rect">
            <a:avLst/>
          </a:prstGeom>
          <a:ln w="12700">
            <a:miter lim="400000"/>
          </a:ln>
        </p:spPr>
      </p:pic>
      <p:sp>
        <p:nvSpPr>
          <p:cNvPr id="242" name="TextBox 4"/>
          <p:cNvSpPr txBox="1"/>
          <p:nvPr/>
        </p:nvSpPr>
        <p:spPr>
          <a:xfrm>
            <a:off x="-1" y="9456862"/>
            <a:ext cx="2146162" cy="2951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>
            <a:lvl1pPr algn="l" defTabSz="650240">
              <a:defRPr b="0" sz="11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Slide adapted from K. Grauman.</a:t>
            </a:r>
          </a:p>
        </p:txBody>
      </p:sp>
      <p:sp>
        <p:nvSpPr>
          <p:cNvPr id="243" name="Slide Number Placeholder 1"/>
          <p:cNvSpPr txBox="1"/>
          <p:nvPr>
            <p:ph type="sldNum" sz="quarter" idx="2"/>
          </p:nvPr>
        </p:nvSpPr>
        <p:spPr>
          <a:xfrm>
            <a:off x="12743460" y="8251"/>
            <a:ext cx="261340" cy="37134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4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68213" y="1205654"/>
            <a:ext cx="9794241" cy="7002657"/>
          </a:xfrm>
          <a:prstGeom prst="rect">
            <a:avLst/>
          </a:prstGeom>
          <a:ln w="12700">
            <a:miter lim="400000"/>
          </a:ln>
        </p:spPr>
      </p:pic>
      <p:sp>
        <p:nvSpPr>
          <p:cNvPr id="695" name="Rectangle 5"/>
          <p:cNvSpPr txBox="1"/>
          <p:nvPr/>
        </p:nvSpPr>
        <p:spPr>
          <a:xfrm>
            <a:off x="758613" y="8259967"/>
            <a:ext cx="11379201" cy="6888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 anchor="ctr">
            <a:spAutoFit/>
          </a:bodyPr>
          <a:lstStyle>
            <a:lvl1pPr algn="l" defTabSz="650240">
              <a:defRPr b="0" sz="18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Z.Yin and R.Collins, "On-the-fly Object Modeling while Tracking," IEEE Computer Vision and Pattern Recognition (CVPR '07), Minneapolis, MN, June 2007. </a:t>
            </a:r>
          </a:p>
        </p:txBody>
      </p:sp>
      <p:sp>
        <p:nvSpPr>
          <p:cNvPr id="696" name="Rectangle 6"/>
          <p:cNvSpPr txBox="1"/>
          <p:nvPr/>
        </p:nvSpPr>
        <p:spPr>
          <a:xfrm>
            <a:off x="3741138" y="63217"/>
            <a:ext cx="4270249" cy="9047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>
            <a:lvl1pPr algn="l" defTabSz="650240">
              <a:defRPr b="0" sz="50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Tracking objects</a:t>
            </a:r>
          </a:p>
        </p:txBody>
      </p:sp>
      <p:sp>
        <p:nvSpPr>
          <p:cNvPr id="697" name="TextBox 5"/>
          <p:cNvSpPr txBox="1"/>
          <p:nvPr/>
        </p:nvSpPr>
        <p:spPr>
          <a:xfrm rot="16200000">
            <a:off x="11368472" y="7409346"/>
            <a:ext cx="2718344" cy="485649"/>
          </a:xfrm>
          <a:prstGeom prst="rect">
            <a:avLst/>
          </a:prstGeom>
          <a:ln w="12700"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>
            <a:lvl1pPr algn="l" defTabSz="650240">
              <a:defRPr b="0" sz="22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Source: Silvio Savarese</a:t>
            </a:r>
          </a:p>
        </p:txBody>
      </p:sp>
      <p:sp>
        <p:nvSpPr>
          <p:cNvPr id="698" name="Date Placeholder 1"/>
          <p:cNvSpPr txBox="1"/>
          <p:nvPr/>
        </p:nvSpPr>
        <p:spPr>
          <a:xfrm>
            <a:off x="10422183" y="9125937"/>
            <a:ext cx="2257497" cy="4983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>
            <a:spAutoFit/>
          </a:bodyPr>
          <a:lstStyle>
            <a:lvl1pPr algn="l" defTabSz="650240">
              <a:defRPr b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28-Nov-17</a:t>
            </a:r>
          </a:p>
        </p:txBody>
      </p:sp>
      <p:sp>
        <p:nvSpPr>
          <p:cNvPr id="699" name="Slide Number Placeholder 2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Object 3" descr="Object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92106" y="1733973"/>
            <a:ext cx="11054081" cy="5633157"/>
          </a:xfrm>
          <a:prstGeom prst="rect">
            <a:avLst/>
          </a:prstGeom>
          <a:ln w="12700">
            <a:miter lim="400000"/>
          </a:ln>
        </p:spPr>
      </p:pic>
      <p:sp>
        <p:nvSpPr>
          <p:cNvPr id="702" name="Rectangle 4"/>
          <p:cNvSpPr txBox="1"/>
          <p:nvPr/>
        </p:nvSpPr>
        <p:spPr>
          <a:xfrm>
            <a:off x="1517226" y="8081822"/>
            <a:ext cx="11921068" cy="35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 anchor="ctr">
            <a:spAutoFit/>
          </a:bodyPr>
          <a:lstStyle/>
          <a:p>
            <a:pPr algn="l" defTabSz="650240">
              <a:defRPr b="0" sz="1600">
                <a:latin typeface="Arial"/>
                <a:ea typeface="Arial"/>
                <a:cs typeface="Arial"/>
                <a:sym typeface="Arial"/>
              </a:defRPr>
            </a:pPr>
            <a:r>
              <a:t>D. Ramanan, D. Forsyth, and A. Zisserman. 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 invalidUrl="" action="" tgtFrame="" tooltip="" history="1" highlightClick="0" endSnd="0"/>
              </a:rPr>
              <a:t>Tracking People by Learning their Appearance</a:t>
            </a:r>
            <a:r>
              <a:t>. PAMI 2007.</a:t>
            </a:r>
          </a:p>
        </p:txBody>
      </p:sp>
      <p:grpSp>
        <p:nvGrpSpPr>
          <p:cNvPr id="705" name="Oval 5"/>
          <p:cNvGrpSpPr/>
          <p:nvPr/>
        </p:nvGrpSpPr>
        <p:grpSpPr>
          <a:xfrm>
            <a:off x="6068906" y="5741529"/>
            <a:ext cx="2167468" cy="975361"/>
            <a:chOff x="0" y="0"/>
            <a:chExt cx="2167466" cy="975360"/>
          </a:xfrm>
        </p:grpSpPr>
        <p:sp>
          <p:nvSpPr>
            <p:cNvPr id="703" name="Oval"/>
            <p:cNvSpPr/>
            <p:nvPr/>
          </p:nvSpPr>
          <p:spPr>
            <a:xfrm>
              <a:off x="0" y="0"/>
              <a:ext cx="2167467" cy="975361"/>
            </a:xfrm>
            <a:prstGeom prst="ellipse">
              <a:avLst/>
            </a:prstGeom>
            <a:solidFill>
              <a:srgbClr val="FFCC99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defTabSz="650240">
                <a:defRPr b="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704" name="Tracker"/>
            <p:cNvSpPr txBox="1"/>
            <p:nvPr/>
          </p:nvSpPr>
          <p:spPr>
            <a:xfrm>
              <a:off x="348846" y="190527"/>
              <a:ext cx="1469775" cy="59430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65023" tIns="65023" rIns="65023" bIns="65023" numCol="1" anchor="ctr">
              <a:spAutoFit/>
            </a:bodyPr>
            <a:lstStyle>
              <a:lvl1pPr defTabSz="650240">
                <a:defRPr b="0" sz="3400">
                  <a:latin typeface="Times New Roman"/>
                  <a:ea typeface="Times New Roman"/>
                  <a:cs typeface="Times New Roman"/>
                  <a:sym typeface="Times New Roman"/>
                </a:defRPr>
              </a:lvl1pPr>
            </a:lstStyle>
            <a:p>
              <a:pPr/>
              <a:r>
                <a:t>Tracker</a:t>
              </a:r>
            </a:p>
          </p:txBody>
        </p:sp>
      </p:grpSp>
      <p:sp>
        <p:nvSpPr>
          <p:cNvPr id="706" name="AutoShape 6"/>
          <p:cNvSpPr/>
          <p:nvPr/>
        </p:nvSpPr>
        <p:spPr>
          <a:xfrm>
            <a:off x="5418666" y="5958276"/>
            <a:ext cx="650241" cy="541867"/>
          </a:xfrm>
          <a:prstGeom prst="rightArrow">
            <a:avLst>
              <a:gd name="adj1" fmla="val 63537"/>
              <a:gd name="adj2" fmla="val 67083"/>
            </a:avLst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65023" tIns="65023" rIns="65023" bIns="65023" anchor="ctr"/>
          <a:lstStyle/>
          <a:p>
            <a:pPr algn="l" defTabSz="650240">
              <a:defRPr b="0"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707" name="AutoShape 7"/>
          <p:cNvSpPr/>
          <p:nvPr/>
        </p:nvSpPr>
        <p:spPr>
          <a:xfrm>
            <a:off x="8236373" y="5958276"/>
            <a:ext cx="866987" cy="541867"/>
          </a:xfrm>
          <a:prstGeom prst="rightArrow">
            <a:avLst>
              <a:gd name="adj1" fmla="val 63537"/>
              <a:gd name="adj2" fmla="val 89444"/>
            </a:avLst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65023" tIns="65023" rIns="65023" bIns="65023" anchor="ctr"/>
          <a:lstStyle/>
          <a:p>
            <a:pPr algn="l" defTabSz="650240">
              <a:defRPr b="0"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708" name="Rectangle 9"/>
          <p:cNvSpPr txBox="1"/>
          <p:nvPr/>
        </p:nvSpPr>
        <p:spPr>
          <a:xfrm>
            <a:off x="1740746" y="216746"/>
            <a:ext cx="8584404" cy="9047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>
            <a:lvl1pPr algn="l" defTabSz="650240">
              <a:defRPr b="0" sz="50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Recognizing events and activities</a:t>
            </a:r>
          </a:p>
        </p:txBody>
      </p:sp>
      <p:sp>
        <p:nvSpPr>
          <p:cNvPr id="709" name="TextBox 8"/>
          <p:cNvSpPr txBox="1"/>
          <p:nvPr/>
        </p:nvSpPr>
        <p:spPr>
          <a:xfrm rot="16200000">
            <a:off x="11368472" y="7409346"/>
            <a:ext cx="2718344" cy="485649"/>
          </a:xfrm>
          <a:prstGeom prst="rect">
            <a:avLst/>
          </a:prstGeom>
          <a:ln w="12700"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>
            <a:lvl1pPr algn="l" defTabSz="650240">
              <a:defRPr b="0" sz="22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Source: Silvio Savarese</a:t>
            </a:r>
          </a:p>
        </p:txBody>
      </p:sp>
      <p:sp>
        <p:nvSpPr>
          <p:cNvPr id="710" name="Date Placeholder 1"/>
          <p:cNvSpPr txBox="1"/>
          <p:nvPr/>
        </p:nvSpPr>
        <p:spPr>
          <a:xfrm>
            <a:off x="10422183" y="9125937"/>
            <a:ext cx="2257497" cy="4983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>
            <a:spAutoFit/>
          </a:bodyPr>
          <a:lstStyle>
            <a:lvl1pPr algn="l" defTabSz="650240">
              <a:defRPr b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28-Nov-17</a:t>
            </a:r>
          </a:p>
        </p:txBody>
      </p:sp>
      <p:sp>
        <p:nvSpPr>
          <p:cNvPr id="711" name="Slide Number Placeholder 2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TextBox 10"/>
          <p:cNvSpPr txBox="1"/>
          <p:nvPr/>
        </p:nvSpPr>
        <p:spPr>
          <a:xfrm>
            <a:off x="433493" y="1625599"/>
            <a:ext cx="9738429" cy="7142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>
            <a:lvl1pPr algn="l" defTabSz="650240">
              <a:defRPr b="0" sz="38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Crossing – Talking – Queuing – Dancing – jogging </a:t>
            </a:r>
          </a:p>
        </p:txBody>
      </p:sp>
      <p:sp>
        <p:nvSpPr>
          <p:cNvPr id="714" name="Rectangle 11"/>
          <p:cNvSpPr txBox="1"/>
          <p:nvPr/>
        </p:nvSpPr>
        <p:spPr>
          <a:xfrm>
            <a:off x="3467946" y="8453120"/>
            <a:ext cx="4388927" cy="409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>
            <a:lvl1pPr algn="l" defTabSz="650240">
              <a:defRPr b="0" sz="18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W. Choi &amp;  K. Shahid &amp; S. Savarese WMC 2010</a:t>
            </a:r>
          </a:p>
        </p:txBody>
      </p:sp>
      <p:sp>
        <p:nvSpPr>
          <p:cNvPr id="715" name="Rectangle 4"/>
          <p:cNvSpPr txBox="1"/>
          <p:nvPr/>
        </p:nvSpPr>
        <p:spPr>
          <a:xfrm>
            <a:off x="1517226" y="216746"/>
            <a:ext cx="8584405" cy="9047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>
            <a:lvl1pPr algn="l" defTabSz="650240">
              <a:defRPr b="0" sz="50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Recognizing events and activities</a:t>
            </a:r>
          </a:p>
        </p:txBody>
      </p:sp>
      <p:sp>
        <p:nvSpPr>
          <p:cNvPr id="716" name="TextBox 8"/>
          <p:cNvSpPr txBox="1"/>
          <p:nvPr/>
        </p:nvSpPr>
        <p:spPr>
          <a:xfrm rot="16200000">
            <a:off x="11368472" y="7409346"/>
            <a:ext cx="2718344" cy="485649"/>
          </a:xfrm>
          <a:prstGeom prst="rect">
            <a:avLst/>
          </a:prstGeom>
          <a:ln w="12700"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>
            <a:lvl1pPr algn="l" defTabSz="650240">
              <a:defRPr b="0" sz="22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Source: Silvio Savarese</a:t>
            </a:r>
          </a:p>
        </p:txBody>
      </p:sp>
      <p:sp>
        <p:nvSpPr>
          <p:cNvPr id="717" name="Date Placeholder 1"/>
          <p:cNvSpPr txBox="1"/>
          <p:nvPr/>
        </p:nvSpPr>
        <p:spPr>
          <a:xfrm>
            <a:off x="10422183" y="9125937"/>
            <a:ext cx="2257497" cy="4983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>
            <a:spAutoFit/>
          </a:bodyPr>
          <a:lstStyle>
            <a:lvl1pPr algn="l" defTabSz="650240">
              <a:defRPr b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28-Nov-17</a:t>
            </a:r>
          </a:p>
        </p:txBody>
      </p:sp>
      <p:sp>
        <p:nvSpPr>
          <p:cNvPr id="718" name="Slide Number Placeholder 2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719" name="Talking2_mpeg4" descr="Talking2_mpeg4"/>
          <p:cNvPicPr>
            <a:picLocks noChangeAspect="0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2334357" y="2259528"/>
            <a:ext cx="7944668" cy="59585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after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0" fill="hold"/>
                                        <p:tgtEl>
                                          <p:spTgt spid="7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mediacall" nodeType="clickEffect" presetSubtype="0" presetID="3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10" dur="1000" fill="hold"/>
                                        <p:tgtEl>
                                          <p:spTgt spid="7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80000">
                <p:cTn id="11" fill="hold" display="0">
                  <p:stCondLst>
                    <p:cond delay="indefinite"/>
                  </p:stCondLst>
                </p:cTn>
                <p:tgtEl>
                  <p:spTgt spid="719"/>
                </p:tgtEl>
              </p:cMediaNode>
            </p:video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3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433494" y="-325121"/>
            <a:ext cx="13871788" cy="10403842"/>
          </a:xfrm>
          <a:prstGeom prst="rect">
            <a:avLst/>
          </a:prstGeom>
          <a:ln w="12700">
            <a:miter lim="400000"/>
          </a:ln>
        </p:spPr>
      </p:pic>
      <p:sp>
        <p:nvSpPr>
          <p:cNvPr id="724" name="Text Box 3"/>
          <p:cNvSpPr txBox="1"/>
          <p:nvPr/>
        </p:nvSpPr>
        <p:spPr>
          <a:xfrm>
            <a:off x="3142826" y="-216747"/>
            <a:ext cx="5829323" cy="71424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>
            <a:lvl1pPr algn="l" defTabSz="650240">
              <a:defRPr b="0" sz="38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Optical flow without motion!</a:t>
            </a:r>
          </a:p>
        </p:txBody>
      </p:sp>
      <p:sp>
        <p:nvSpPr>
          <p:cNvPr id="725" name="Date Placeholder 1"/>
          <p:cNvSpPr txBox="1"/>
          <p:nvPr/>
        </p:nvSpPr>
        <p:spPr>
          <a:xfrm>
            <a:off x="10422183" y="9125937"/>
            <a:ext cx="2257497" cy="4983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>
            <a:spAutoFit/>
          </a:bodyPr>
          <a:lstStyle>
            <a:lvl1pPr algn="l" defTabSz="650240">
              <a:defRPr b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28-Nov-17</a:t>
            </a:r>
          </a:p>
        </p:txBody>
      </p:sp>
      <p:sp>
        <p:nvSpPr>
          <p:cNvPr id="726" name="Slide Number Placeholder 2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Rectangle 2"/>
          <p:cNvSpPr txBox="1"/>
          <p:nvPr>
            <p:ph type="title"/>
          </p:nvPr>
        </p:nvSpPr>
        <p:spPr>
          <a:xfrm>
            <a:off x="297629" y="234568"/>
            <a:ext cx="12409542" cy="985183"/>
          </a:xfrm>
          <a:prstGeom prst="rect">
            <a:avLst/>
          </a:prstGeom>
        </p:spPr>
        <p:txBody>
          <a:bodyPr/>
          <a:lstStyle>
            <a:lvl1pPr algn="ctr" defTabSz="591718">
              <a:defRPr b="0" sz="5642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Motion Field &amp; Optical Flow Field</a:t>
            </a:r>
          </a:p>
        </p:txBody>
      </p:sp>
      <p:sp>
        <p:nvSpPr>
          <p:cNvPr id="246" name="Rectangle 3"/>
          <p:cNvSpPr txBox="1"/>
          <p:nvPr>
            <p:ph type="body" idx="1"/>
          </p:nvPr>
        </p:nvSpPr>
        <p:spPr>
          <a:xfrm>
            <a:off x="297629" y="1501230"/>
            <a:ext cx="12409542" cy="7503726"/>
          </a:xfrm>
          <a:prstGeom prst="rect">
            <a:avLst/>
          </a:prstGeom>
        </p:spPr>
        <p:txBody>
          <a:bodyPr/>
          <a:lstStyle/>
          <a:p>
            <a:pPr/>
            <a:r>
              <a:t>Motion Field = Real world 3D motion </a:t>
            </a:r>
          </a:p>
          <a:p>
            <a:pPr/>
            <a:r>
              <a:t>Optical Flow Field = Projection of the motion field onto the 2d image</a:t>
            </a:r>
          </a:p>
        </p:txBody>
      </p:sp>
      <p:grpSp>
        <p:nvGrpSpPr>
          <p:cNvPr id="260" name="Group 21"/>
          <p:cNvGrpSpPr/>
          <p:nvPr/>
        </p:nvGrpSpPr>
        <p:grpSpPr>
          <a:xfrm>
            <a:off x="975359" y="5201920"/>
            <a:ext cx="11294176" cy="3793067"/>
            <a:chOff x="0" y="0"/>
            <a:chExt cx="11294175" cy="3793066"/>
          </a:xfrm>
        </p:grpSpPr>
        <p:sp>
          <p:nvSpPr>
            <p:cNvPr id="247" name="AutoShape 15"/>
            <p:cNvSpPr/>
            <p:nvPr/>
          </p:nvSpPr>
          <p:spPr>
            <a:xfrm>
              <a:off x="7477760" y="0"/>
              <a:ext cx="541868" cy="541867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rgbClr val="041A9B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650240">
                <a:defRPr b="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248" name="Line 4"/>
            <p:cNvSpPr/>
            <p:nvPr/>
          </p:nvSpPr>
          <p:spPr>
            <a:xfrm flipH="1">
              <a:off x="2817707" y="108373"/>
              <a:ext cx="1" cy="2926081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65023" tIns="65023" rIns="65023" bIns="65023" numCol="1" anchor="t">
              <a:noAutofit/>
            </a:bodyPr>
            <a:lstStyle/>
            <a:p>
              <a:pPr algn="l" defTabSz="650240">
                <a:defRPr b="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249" name="Line 5"/>
            <p:cNvSpPr/>
            <p:nvPr/>
          </p:nvSpPr>
          <p:spPr>
            <a:xfrm>
              <a:off x="1950720" y="1986844"/>
              <a:ext cx="8019629" cy="1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65023" tIns="65023" rIns="65023" bIns="65023" numCol="1" anchor="t">
              <a:noAutofit/>
            </a:bodyPr>
            <a:lstStyle/>
            <a:p>
              <a:pPr algn="l" defTabSz="650240">
                <a:defRPr b="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250" name="AutoShape 6"/>
            <p:cNvSpPr/>
            <p:nvPr/>
          </p:nvSpPr>
          <p:spPr>
            <a:xfrm>
              <a:off x="8453120" y="758613"/>
              <a:ext cx="541868" cy="541867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rgbClr val="041A9B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650240">
                <a:defRPr b="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251" name="Line 11"/>
            <p:cNvSpPr/>
            <p:nvPr/>
          </p:nvSpPr>
          <p:spPr>
            <a:xfrm flipH="1" flipV="1">
              <a:off x="7477761" y="216746"/>
              <a:ext cx="975361" cy="758615"/>
            </a:xfrm>
            <a:prstGeom prst="line">
              <a:avLst/>
            </a:prstGeom>
            <a:noFill/>
            <a:ln w="76200" cap="flat">
              <a:solidFill>
                <a:srgbClr val="FF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65023" tIns="65023" rIns="65023" bIns="65023" numCol="1" anchor="t">
              <a:noAutofit/>
            </a:bodyPr>
            <a:lstStyle/>
            <a:p>
              <a:pPr algn="l" defTabSz="650240">
                <a:defRPr b="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252" name="Oval 12"/>
            <p:cNvSpPr/>
            <p:nvPr/>
          </p:nvSpPr>
          <p:spPr>
            <a:xfrm>
              <a:off x="4208498" y="1860408"/>
              <a:ext cx="216748" cy="216748"/>
            </a:xfrm>
            <a:prstGeom prst="ellipse">
              <a:avLst/>
            </a:prstGeom>
            <a:solidFill>
              <a:srgbClr val="000000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650240">
                <a:defRPr b="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253" name="Line 13"/>
            <p:cNvSpPr/>
            <p:nvPr/>
          </p:nvSpPr>
          <p:spPr>
            <a:xfrm flipV="1">
              <a:off x="2817707" y="216746"/>
              <a:ext cx="4660054" cy="260096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dash"/>
              <a:round/>
            </a:ln>
            <a:effectLst/>
          </p:spPr>
          <p:txBody>
            <a:bodyPr wrap="square" lIns="65023" tIns="65023" rIns="65023" bIns="65023" numCol="1" anchor="t">
              <a:noAutofit/>
            </a:bodyPr>
            <a:lstStyle/>
            <a:p>
              <a:pPr algn="l" defTabSz="650240">
                <a:defRPr b="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254" name="Line 14"/>
            <p:cNvSpPr/>
            <p:nvPr/>
          </p:nvSpPr>
          <p:spPr>
            <a:xfrm flipV="1">
              <a:off x="2799644" y="1029546"/>
              <a:ext cx="5635415" cy="130048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dash"/>
              <a:round/>
            </a:ln>
            <a:effectLst/>
          </p:spPr>
          <p:txBody>
            <a:bodyPr wrap="square" lIns="65023" tIns="65023" rIns="65023" bIns="65023" numCol="1" anchor="t">
              <a:noAutofit/>
            </a:bodyPr>
            <a:lstStyle/>
            <a:p>
              <a:pPr algn="l" defTabSz="650240">
                <a:defRPr b="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255" name="Text Box 16"/>
            <p:cNvSpPr txBox="1"/>
            <p:nvPr/>
          </p:nvSpPr>
          <p:spPr>
            <a:xfrm>
              <a:off x="8105423" y="58702"/>
              <a:ext cx="3188753" cy="59430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65023" tIns="65023" rIns="65023" bIns="65023" numCol="1" anchor="t">
              <a:spAutoFit/>
            </a:bodyPr>
            <a:lstStyle>
              <a:lvl1pPr algn="l" defTabSz="650240">
                <a:defRPr b="0" sz="3400">
                  <a:latin typeface="Times New Roman"/>
                  <a:ea typeface="Times New Roman"/>
                  <a:cs typeface="Times New Roman"/>
                  <a:sym typeface="Times New Roman"/>
                </a:defRPr>
              </a:lvl1pPr>
            </a:lstStyle>
            <a:p>
              <a:pPr/>
              <a:r>
                <a:t>3D motion vector</a:t>
              </a:r>
            </a:p>
          </p:txBody>
        </p:sp>
        <p:sp>
          <p:nvSpPr>
            <p:cNvPr id="256" name="Text Box 17"/>
            <p:cNvSpPr txBox="1"/>
            <p:nvPr/>
          </p:nvSpPr>
          <p:spPr>
            <a:xfrm>
              <a:off x="0" y="2059093"/>
              <a:ext cx="2709334" cy="107690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65023" tIns="65023" rIns="65023" bIns="65023" numCol="1" anchor="t">
              <a:spAutoFit/>
            </a:bodyPr>
            <a:lstStyle>
              <a:lvl1pPr algn="l" defTabSz="650240">
                <a:defRPr b="0" sz="3400">
                  <a:latin typeface="Times New Roman"/>
                  <a:ea typeface="Times New Roman"/>
                  <a:cs typeface="Times New Roman"/>
                  <a:sym typeface="Times New Roman"/>
                </a:defRPr>
              </a:lvl1pPr>
            </a:lstStyle>
            <a:p>
              <a:pPr/>
              <a:r>
                <a:t>2D optical flow vector</a:t>
              </a:r>
            </a:p>
          </p:txBody>
        </p:sp>
        <p:sp>
          <p:nvSpPr>
            <p:cNvPr id="257" name="Line 18"/>
            <p:cNvSpPr/>
            <p:nvPr/>
          </p:nvSpPr>
          <p:spPr>
            <a:xfrm>
              <a:off x="2819513" y="2311964"/>
              <a:ext cx="1" cy="541868"/>
            </a:xfrm>
            <a:prstGeom prst="line">
              <a:avLst/>
            </a:prstGeom>
            <a:noFill/>
            <a:ln w="76200" cap="flat">
              <a:solidFill>
                <a:srgbClr val="FF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65023" tIns="65023" rIns="65023" bIns="65023" numCol="1" anchor="t">
              <a:noAutofit/>
            </a:bodyPr>
            <a:lstStyle/>
            <a:p>
              <a:pPr algn="l" defTabSz="650240">
                <a:defRPr b="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pic>
          <p:nvPicPr>
            <p:cNvPr id="258" name="Object 19" descr="Object 19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325120" y="3142826"/>
              <a:ext cx="2041032" cy="6502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59" name="Text Box 20"/>
            <p:cNvSpPr txBox="1"/>
            <p:nvPr/>
          </p:nvSpPr>
          <p:spPr>
            <a:xfrm>
              <a:off x="1733973" y="0"/>
              <a:ext cx="1030596" cy="59430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65023" tIns="65023" rIns="65023" bIns="65023" numCol="1" anchor="t">
              <a:spAutoFit/>
            </a:bodyPr>
            <a:lstStyle>
              <a:lvl1pPr algn="l" defTabSz="650240">
                <a:defRPr b="0" sz="3400">
                  <a:latin typeface="Times New Roman"/>
                  <a:ea typeface="Times New Roman"/>
                  <a:cs typeface="Times New Roman"/>
                  <a:sym typeface="Times New Roman"/>
                </a:defRPr>
              </a:lvl1pPr>
            </a:lstStyle>
            <a:p>
              <a:pPr/>
              <a:r>
                <a:t>CCD</a:t>
              </a:r>
            </a:p>
          </p:txBody>
        </p:sp>
      </p:grpSp>
      <p:sp>
        <p:nvSpPr>
          <p:cNvPr id="261" name="TextBox 17"/>
          <p:cNvSpPr txBox="1"/>
          <p:nvPr/>
        </p:nvSpPr>
        <p:spPr>
          <a:xfrm>
            <a:off x="-1" y="9456862"/>
            <a:ext cx="1983201" cy="2951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>
            <a:lvl1pPr algn="l" defTabSz="650240">
              <a:defRPr b="0" sz="11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Slide adapted from Savarese.</a:t>
            </a:r>
          </a:p>
        </p:txBody>
      </p:sp>
      <p:sp>
        <p:nvSpPr>
          <p:cNvPr id="262" name="Slide Number Placeholder 2"/>
          <p:cNvSpPr txBox="1"/>
          <p:nvPr>
            <p:ph type="sldNum" sz="quarter" idx="2"/>
          </p:nvPr>
        </p:nvSpPr>
        <p:spPr>
          <a:xfrm>
            <a:off x="12743460" y="8251"/>
            <a:ext cx="261340" cy="37134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4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1" animBg="1" rev="0" advAuto="0" spid="246" grpId="1"/>
      <p:bldP build="whole" bldLvl="1" animBg="1" rev="0" advAuto="0" spid="260" grpId="2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Rectangle 2"/>
          <p:cNvSpPr txBox="1"/>
          <p:nvPr>
            <p:ph type="title"/>
          </p:nvPr>
        </p:nvSpPr>
        <p:spPr>
          <a:xfrm>
            <a:off x="297629" y="234568"/>
            <a:ext cx="12409542" cy="985183"/>
          </a:xfrm>
          <a:prstGeom prst="rect">
            <a:avLst/>
          </a:prstGeom>
        </p:spPr>
        <p:txBody>
          <a:bodyPr/>
          <a:lstStyle>
            <a:lvl1pPr algn="ctr" defTabSz="591718">
              <a:defRPr b="0" sz="5642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Motion field and Parallax</a:t>
            </a:r>
          </a:p>
        </p:txBody>
      </p:sp>
      <p:sp>
        <p:nvSpPr>
          <p:cNvPr id="265" name="Rectangle 6"/>
          <p:cNvSpPr txBox="1"/>
          <p:nvPr>
            <p:ph type="body" idx="1"/>
          </p:nvPr>
        </p:nvSpPr>
        <p:spPr>
          <a:xfrm>
            <a:off x="639029" y="1280548"/>
            <a:ext cx="6394028" cy="8128001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90000"/>
              </a:lnSpc>
              <a:buFontTx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P</a:t>
            </a:r>
            <a:r>
              <a:rPr b="0"/>
              <a:t>(</a:t>
            </a:r>
            <a:r>
              <a:rPr b="0" i="1"/>
              <a:t>t</a:t>
            </a:r>
            <a:r>
              <a:rPr b="0"/>
              <a:t>) is a moving 3D point</a:t>
            </a:r>
            <a:endParaRPr b="0"/>
          </a:p>
          <a:p>
            <a:pPr>
              <a:lnSpc>
                <a:spcPct val="90000"/>
              </a:lnSpc>
              <a:buFontTx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Velocity of scene point: </a:t>
            </a:r>
            <a:r>
              <a:rPr b="1"/>
              <a:t>V</a:t>
            </a:r>
            <a:r>
              <a:t> = d</a:t>
            </a:r>
            <a:r>
              <a:rPr b="1"/>
              <a:t>P</a:t>
            </a:r>
            <a:r>
              <a:t>/d</a:t>
            </a:r>
            <a:r>
              <a:rPr i="1"/>
              <a:t>t</a:t>
            </a:r>
            <a:endParaRPr i="1"/>
          </a:p>
          <a:p>
            <a:pPr>
              <a:lnSpc>
                <a:spcPct val="90000"/>
              </a:lnSpc>
              <a:buFontTx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p</a:t>
            </a:r>
            <a:r>
              <a:rPr b="0"/>
              <a:t>(</a:t>
            </a:r>
            <a:r>
              <a:rPr b="0" i="1"/>
              <a:t>t</a:t>
            </a:r>
            <a:r>
              <a:rPr b="0"/>
              <a:t>) = (</a:t>
            </a:r>
            <a:r>
              <a:rPr b="0" i="1"/>
              <a:t>x</a:t>
            </a:r>
            <a:r>
              <a:rPr b="0"/>
              <a:t>(</a:t>
            </a:r>
            <a:r>
              <a:rPr b="0" i="1"/>
              <a:t>t</a:t>
            </a:r>
            <a:r>
              <a:rPr b="0"/>
              <a:t>),</a:t>
            </a:r>
            <a:r>
              <a:rPr b="0" i="1"/>
              <a:t>y</a:t>
            </a:r>
            <a:r>
              <a:rPr b="0"/>
              <a:t>(</a:t>
            </a:r>
            <a:r>
              <a:rPr b="0" i="1"/>
              <a:t>t</a:t>
            </a:r>
            <a:r>
              <a:rPr b="0"/>
              <a:t>)) is the projection of </a:t>
            </a:r>
            <a:r>
              <a:t>P</a:t>
            </a:r>
            <a:r>
              <a:rPr b="0"/>
              <a:t> in the image</a:t>
            </a:r>
            <a:endParaRPr b="0"/>
          </a:p>
          <a:p>
            <a:pPr>
              <a:lnSpc>
                <a:spcPct val="90000"/>
              </a:lnSpc>
              <a:buFontTx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Apparent velocity </a:t>
            </a:r>
            <a:r>
              <a:rPr b="1"/>
              <a:t>v </a:t>
            </a:r>
            <a:r>
              <a:t>in the image: given by components </a:t>
            </a:r>
            <a:r>
              <a:rPr i="1"/>
              <a:t>v</a:t>
            </a:r>
            <a:r>
              <a:rPr baseline="-19411" i="1"/>
              <a:t>x</a:t>
            </a:r>
            <a:r>
              <a:t> = d</a:t>
            </a:r>
            <a:r>
              <a:rPr i="1"/>
              <a:t>x</a:t>
            </a:r>
            <a:r>
              <a:t>/d</a:t>
            </a:r>
            <a:r>
              <a:rPr i="1"/>
              <a:t>t</a:t>
            </a:r>
            <a:r>
              <a:t> and </a:t>
            </a:r>
            <a:r>
              <a:rPr i="1"/>
              <a:t>v</a:t>
            </a:r>
            <a:r>
              <a:rPr baseline="-19411" i="1"/>
              <a:t>y</a:t>
            </a:r>
            <a:r>
              <a:t> = d</a:t>
            </a:r>
            <a:r>
              <a:rPr i="1"/>
              <a:t>y</a:t>
            </a:r>
            <a:r>
              <a:t>/d</a:t>
            </a:r>
            <a:r>
              <a:rPr i="1"/>
              <a:t>t</a:t>
            </a:r>
            <a:endParaRPr i="1"/>
          </a:p>
          <a:p>
            <a:pPr>
              <a:lnSpc>
                <a:spcPct val="90000"/>
              </a:lnSpc>
              <a:buFontTx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These components are known as the </a:t>
            </a:r>
            <a:r>
              <a:rPr i="1"/>
              <a:t>motion field</a:t>
            </a:r>
            <a:r>
              <a:t> of the image</a:t>
            </a:r>
          </a:p>
        </p:txBody>
      </p:sp>
      <p:sp>
        <p:nvSpPr>
          <p:cNvPr id="266" name="Text Box 9"/>
          <p:cNvSpPr txBox="1"/>
          <p:nvPr/>
        </p:nvSpPr>
        <p:spPr>
          <a:xfrm>
            <a:off x="8755662" y="6558845"/>
            <a:ext cx="814063" cy="6112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/>
          <a:p>
            <a:pPr algn="l" defTabSz="650240">
              <a:defRPr sz="3400">
                <a:latin typeface="Arial"/>
                <a:ea typeface="Arial"/>
                <a:cs typeface="Arial"/>
                <a:sym typeface="Arial"/>
              </a:defRPr>
            </a:pPr>
            <a:r>
              <a:t>p</a:t>
            </a:r>
            <a:r>
              <a:rPr b="0"/>
              <a:t>(</a:t>
            </a:r>
            <a:r>
              <a:rPr b="0" i="1"/>
              <a:t>t</a:t>
            </a:r>
            <a:r>
              <a:rPr b="0"/>
              <a:t>)</a:t>
            </a:r>
          </a:p>
        </p:txBody>
      </p:sp>
      <p:sp>
        <p:nvSpPr>
          <p:cNvPr id="267" name="Line 11"/>
          <p:cNvSpPr/>
          <p:nvPr/>
        </p:nvSpPr>
        <p:spPr>
          <a:xfrm flipH="1" flipV="1">
            <a:off x="8019626" y="2709333"/>
            <a:ext cx="2600961" cy="5635415"/>
          </a:xfrm>
          <a:prstGeom prst="line">
            <a:avLst/>
          </a:prstGeom>
          <a:ln w="12700">
            <a:solidFill>
              <a:srgbClr val="000000"/>
            </a:solidFill>
            <a:prstDash val="sysDot"/>
          </a:ln>
        </p:spPr>
        <p:txBody>
          <a:bodyPr lIns="65023" tIns="65023" rIns="65023" bIns="65023"/>
          <a:lstStyle/>
          <a:p>
            <a:pPr algn="l" defTabSz="650240">
              <a:defRPr b="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68" name="Line 12"/>
          <p:cNvSpPr/>
          <p:nvPr/>
        </p:nvSpPr>
        <p:spPr>
          <a:xfrm flipV="1">
            <a:off x="10620587" y="2167466"/>
            <a:ext cx="216748" cy="6177282"/>
          </a:xfrm>
          <a:prstGeom prst="line">
            <a:avLst/>
          </a:prstGeom>
          <a:ln w="12700">
            <a:solidFill>
              <a:srgbClr val="000000"/>
            </a:solidFill>
            <a:prstDash val="sysDot"/>
          </a:ln>
        </p:spPr>
        <p:txBody>
          <a:bodyPr lIns="65023" tIns="65023" rIns="65023" bIns="65023"/>
          <a:lstStyle/>
          <a:p>
            <a:pPr algn="l" defTabSz="650240">
              <a:defRPr b="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69" name="AutoShape 13"/>
          <p:cNvSpPr/>
          <p:nvPr/>
        </p:nvSpPr>
        <p:spPr>
          <a:xfrm>
            <a:off x="8236373" y="5852159"/>
            <a:ext cx="4551681" cy="1625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5400" y="0"/>
                </a:lnTo>
                <a:lnTo>
                  <a:pt x="21600" y="0"/>
                </a:lnTo>
                <a:lnTo>
                  <a:pt x="16200" y="21600"/>
                </a:lnTo>
                <a:close/>
              </a:path>
            </a:pathLst>
          </a:custGeom>
          <a:ln w="12700">
            <a:solidFill>
              <a:srgbClr val="000000"/>
            </a:solidFill>
            <a:miter/>
          </a:ln>
        </p:spPr>
        <p:txBody>
          <a:bodyPr lIns="65023" tIns="65023" rIns="65023" bIns="65023" anchor="ctr"/>
          <a:lstStyle/>
          <a:p>
            <a:pPr algn="l" defTabSz="650240">
              <a:defRPr sz="34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70" name="Line 14"/>
          <p:cNvSpPr/>
          <p:nvPr/>
        </p:nvSpPr>
        <p:spPr>
          <a:xfrm flipV="1">
            <a:off x="8019626" y="2167466"/>
            <a:ext cx="2709334" cy="541868"/>
          </a:xfrm>
          <a:prstGeom prst="line">
            <a:avLst/>
          </a:prstGeom>
          <a:ln w="12700">
            <a:solidFill>
              <a:srgbClr val="000000"/>
            </a:solidFill>
            <a:tailEnd type="triangle"/>
          </a:ln>
        </p:spPr>
        <p:txBody>
          <a:bodyPr lIns="65023" tIns="65023" rIns="65023" bIns="65023"/>
          <a:lstStyle/>
          <a:p>
            <a:pPr algn="l" defTabSz="650240">
              <a:defRPr b="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71" name="Oval 16"/>
          <p:cNvSpPr/>
          <p:nvPr/>
        </p:nvSpPr>
        <p:spPr>
          <a:xfrm>
            <a:off x="7911253" y="2600960"/>
            <a:ext cx="216748" cy="216747"/>
          </a:xfrm>
          <a:prstGeom prst="ellipse">
            <a:avLst/>
          </a:prstGeom>
          <a:solidFill>
            <a:srgbClr val="D8AC21"/>
          </a:solidFill>
          <a:ln w="12700">
            <a:solidFill>
              <a:srgbClr val="000000"/>
            </a:solidFill>
          </a:ln>
        </p:spPr>
        <p:txBody>
          <a:bodyPr lIns="65023" tIns="65023" rIns="65023" bIns="65023" anchor="ctr"/>
          <a:lstStyle/>
          <a:p>
            <a:pPr algn="l" defTabSz="650240">
              <a:defRPr sz="34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72" name="Oval 17"/>
          <p:cNvSpPr/>
          <p:nvPr/>
        </p:nvSpPr>
        <p:spPr>
          <a:xfrm>
            <a:off x="10728959" y="2059093"/>
            <a:ext cx="216748" cy="216747"/>
          </a:xfrm>
          <a:prstGeom prst="ellipse">
            <a:avLst/>
          </a:prstGeom>
          <a:solidFill>
            <a:srgbClr val="D8AC21"/>
          </a:solidFill>
          <a:ln w="12700">
            <a:solidFill>
              <a:srgbClr val="000000"/>
            </a:solidFill>
          </a:ln>
        </p:spPr>
        <p:txBody>
          <a:bodyPr lIns="65023" tIns="65023" rIns="65023" bIns="65023" anchor="ctr"/>
          <a:lstStyle/>
          <a:p>
            <a:pPr algn="l" defTabSz="650240">
              <a:defRPr sz="34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73" name="Oval 19"/>
          <p:cNvSpPr/>
          <p:nvPr/>
        </p:nvSpPr>
        <p:spPr>
          <a:xfrm>
            <a:off x="10620586" y="6285653"/>
            <a:ext cx="216748" cy="216748"/>
          </a:xfrm>
          <a:prstGeom prst="ellipse">
            <a:avLst/>
          </a:prstGeom>
          <a:solidFill>
            <a:srgbClr val="D8AC21"/>
          </a:solidFill>
          <a:ln w="12700">
            <a:solidFill>
              <a:srgbClr val="000000"/>
            </a:solidFill>
          </a:ln>
        </p:spPr>
        <p:txBody>
          <a:bodyPr lIns="65023" tIns="65023" rIns="65023" bIns="65023" anchor="ctr"/>
          <a:lstStyle/>
          <a:p>
            <a:pPr algn="l" defTabSz="650240">
              <a:defRPr sz="34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74" name="Line 15"/>
          <p:cNvSpPr/>
          <p:nvPr/>
        </p:nvSpPr>
        <p:spPr>
          <a:xfrm flipV="1">
            <a:off x="9753599" y="6394026"/>
            <a:ext cx="866988" cy="216748"/>
          </a:xfrm>
          <a:prstGeom prst="line">
            <a:avLst/>
          </a:prstGeom>
          <a:ln w="12700">
            <a:solidFill>
              <a:srgbClr val="000000"/>
            </a:solidFill>
            <a:tailEnd type="triangle"/>
          </a:ln>
        </p:spPr>
        <p:txBody>
          <a:bodyPr lIns="65023" tIns="65023" rIns="65023" bIns="65023"/>
          <a:lstStyle/>
          <a:p>
            <a:pPr algn="l" defTabSz="650240">
              <a:defRPr b="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75" name="Oval 18"/>
          <p:cNvSpPr/>
          <p:nvPr/>
        </p:nvSpPr>
        <p:spPr>
          <a:xfrm>
            <a:off x="9645226" y="6502400"/>
            <a:ext cx="216748" cy="216747"/>
          </a:xfrm>
          <a:prstGeom prst="ellipse">
            <a:avLst/>
          </a:prstGeom>
          <a:solidFill>
            <a:srgbClr val="D8AC21"/>
          </a:solidFill>
          <a:ln w="12700">
            <a:solidFill>
              <a:srgbClr val="000000"/>
            </a:solidFill>
          </a:ln>
        </p:spPr>
        <p:txBody>
          <a:bodyPr lIns="65023" tIns="65023" rIns="65023" bIns="65023" anchor="ctr"/>
          <a:lstStyle/>
          <a:p>
            <a:pPr algn="l" defTabSz="650240">
              <a:defRPr sz="34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76" name="Text Box 20"/>
          <p:cNvSpPr txBox="1"/>
          <p:nvPr/>
        </p:nvSpPr>
        <p:spPr>
          <a:xfrm>
            <a:off x="10877973" y="5852159"/>
            <a:ext cx="1426342" cy="6112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/>
          <a:p>
            <a:pPr algn="l" defTabSz="650240">
              <a:defRPr sz="3400">
                <a:latin typeface="Arial"/>
                <a:ea typeface="Arial"/>
                <a:cs typeface="Arial"/>
                <a:sym typeface="Arial"/>
              </a:defRPr>
            </a:pPr>
            <a:r>
              <a:t>p</a:t>
            </a:r>
            <a:r>
              <a:rPr b="0"/>
              <a:t>(</a:t>
            </a:r>
            <a:r>
              <a:rPr b="0" i="1"/>
              <a:t>t+dt</a:t>
            </a:r>
            <a:r>
              <a:rPr b="0"/>
              <a:t>)</a:t>
            </a:r>
          </a:p>
        </p:txBody>
      </p:sp>
      <p:sp>
        <p:nvSpPr>
          <p:cNvPr id="277" name="Text Box 21"/>
          <p:cNvSpPr txBox="1"/>
          <p:nvPr/>
        </p:nvSpPr>
        <p:spPr>
          <a:xfrm>
            <a:off x="7385191" y="1842346"/>
            <a:ext cx="838310" cy="6112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/>
          <a:p>
            <a:pPr algn="l" defTabSz="650240">
              <a:defRPr sz="3400">
                <a:latin typeface="Arial"/>
                <a:ea typeface="Arial"/>
                <a:cs typeface="Arial"/>
                <a:sym typeface="Arial"/>
              </a:defRPr>
            </a:pPr>
            <a:r>
              <a:t>P</a:t>
            </a:r>
            <a:r>
              <a:rPr b="0"/>
              <a:t>(</a:t>
            </a:r>
            <a:r>
              <a:rPr b="0" i="1"/>
              <a:t>t</a:t>
            </a:r>
            <a:r>
              <a:rPr b="0"/>
              <a:t>)</a:t>
            </a:r>
          </a:p>
        </p:txBody>
      </p:sp>
      <p:sp>
        <p:nvSpPr>
          <p:cNvPr id="278" name="Text Box 22"/>
          <p:cNvSpPr txBox="1"/>
          <p:nvPr/>
        </p:nvSpPr>
        <p:spPr>
          <a:xfrm>
            <a:off x="10728959" y="1408853"/>
            <a:ext cx="1450589" cy="611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/>
          <a:p>
            <a:pPr algn="l" defTabSz="650240">
              <a:defRPr sz="3400">
                <a:latin typeface="Arial"/>
                <a:ea typeface="Arial"/>
                <a:cs typeface="Arial"/>
                <a:sym typeface="Arial"/>
              </a:defRPr>
            </a:pPr>
            <a:r>
              <a:t>P</a:t>
            </a:r>
            <a:r>
              <a:rPr b="0"/>
              <a:t>(</a:t>
            </a:r>
            <a:r>
              <a:rPr b="0" i="1"/>
              <a:t>t+dt</a:t>
            </a:r>
            <a:r>
              <a:rPr b="0"/>
              <a:t>)</a:t>
            </a:r>
          </a:p>
        </p:txBody>
      </p:sp>
      <p:sp>
        <p:nvSpPr>
          <p:cNvPr id="279" name="Text Box 23"/>
          <p:cNvSpPr txBox="1"/>
          <p:nvPr/>
        </p:nvSpPr>
        <p:spPr>
          <a:xfrm>
            <a:off x="9103359" y="1733973"/>
            <a:ext cx="430757" cy="611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>
            <a:lvl1pPr algn="l" defTabSz="650240">
              <a:defRPr sz="3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V</a:t>
            </a:r>
          </a:p>
        </p:txBody>
      </p:sp>
      <p:sp>
        <p:nvSpPr>
          <p:cNvPr id="280" name="Text Box 24"/>
          <p:cNvSpPr txBox="1"/>
          <p:nvPr/>
        </p:nvSpPr>
        <p:spPr>
          <a:xfrm>
            <a:off x="9900356" y="5852159"/>
            <a:ext cx="382896" cy="6112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>
            <a:lvl1pPr algn="l" defTabSz="650240">
              <a:defRPr sz="3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v</a:t>
            </a:r>
          </a:p>
        </p:txBody>
      </p:sp>
      <p:sp>
        <p:nvSpPr>
          <p:cNvPr id="281" name="TextBox 18"/>
          <p:cNvSpPr txBox="1"/>
          <p:nvPr/>
        </p:nvSpPr>
        <p:spPr>
          <a:xfrm>
            <a:off x="-1" y="9456862"/>
            <a:ext cx="2146162" cy="2951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>
            <a:lvl1pPr algn="l" defTabSz="650240">
              <a:defRPr b="0" sz="11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Slide adapted from K. Grauman.</a:t>
            </a:r>
          </a:p>
        </p:txBody>
      </p:sp>
      <p:sp>
        <p:nvSpPr>
          <p:cNvPr id="282" name="Slide Number Placeholder 1"/>
          <p:cNvSpPr txBox="1"/>
          <p:nvPr>
            <p:ph type="sldNum" sz="quarter" idx="2"/>
          </p:nvPr>
        </p:nvSpPr>
        <p:spPr>
          <a:xfrm>
            <a:off x="12743460" y="8251"/>
            <a:ext cx="261340" cy="37134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6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6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6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1" animBg="1" rev="0" advAuto="0" spid="265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rcRect l="18629" t="12201" r="10955" b="3846"/>
          <a:stretch>
            <a:fillRect/>
          </a:stretch>
        </p:blipFill>
        <p:spPr>
          <a:xfrm>
            <a:off x="0" y="1413368"/>
            <a:ext cx="8500535" cy="7631291"/>
          </a:xfrm>
          <a:prstGeom prst="rect">
            <a:avLst/>
          </a:prstGeom>
          <a:ln w="12700">
            <a:miter lim="400000"/>
          </a:ln>
        </p:spPr>
      </p:pic>
      <p:sp>
        <p:nvSpPr>
          <p:cNvPr id="285" name="Text Box 5"/>
          <p:cNvSpPr txBox="1"/>
          <p:nvPr/>
        </p:nvSpPr>
        <p:spPr>
          <a:xfrm>
            <a:off x="-1" y="9066265"/>
            <a:ext cx="13004801" cy="35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>
            <a:spAutoFit/>
          </a:bodyPr>
          <a:lstStyle>
            <a:lvl1pPr algn="l" defTabSz="650240">
              <a:spcBef>
                <a:spcPts val="1000"/>
              </a:spcBef>
              <a:defRPr b="0" sz="16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Figure from Michael Black, Ph.D. Thesis</a:t>
            </a:r>
          </a:p>
        </p:txBody>
      </p:sp>
      <p:sp>
        <p:nvSpPr>
          <p:cNvPr id="286" name="Text Box 8"/>
          <p:cNvSpPr txBox="1"/>
          <p:nvPr/>
        </p:nvSpPr>
        <p:spPr>
          <a:xfrm>
            <a:off x="8453119" y="2770294"/>
            <a:ext cx="4147540" cy="28447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>
            <a:spAutoFit/>
          </a:bodyPr>
          <a:lstStyle>
            <a:lvl1pPr algn="l" defTabSz="650240">
              <a:spcBef>
                <a:spcPts val="2300"/>
              </a:spcBef>
              <a:defRPr b="0" sz="3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Length of flow vectors inversely proportional to depth Z of 3d point</a:t>
            </a:r>
          </a:p>
        </p:txBody>
      </p:sp>
      <p:sp>
        <p:nvSpPr>
          <p:cNvPr id="287" name="Text Box 9"/>
          <p:cNvSpPr txBox="1"/>
          <p:nvPr/>
        </p:nvSpPr>
        <p:spPr>
          <a:xfrm>
            <a:off x="7012658" y="8841458"/>
            <a:ext cx="5992143" cy="8312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>
            <a:spAutoFit/>
          </a:bodyPr>
          <a:lstStyle>
            <a:lvl1pPr algn="l" defTabSz="650240">
              <a:defRPr b="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points closer to the camera move more quickly across the image plane</a:t>
            </a:r>
          </a:p>
        </p:txBody>
      </p:sp>
      <p:sp>
        <p:nvSpPr>
          <p:cNvPr id="288" name="Line 10"/>
          <p:cNvSpPr/>
          <p:nvPr/>
        </p:nvSpPr>
        <p:spPr>
          <a:xfrm flipH="1" flipV="1">
            <a:off x="7730630" y="7407769"/>
            <a:ext cx="1639148" cy="1433689"/>
          </a:xfrm>
          <a:prstGeom prst="line">
            <a:avLst/>
          </a:prstGeom>
          <a:ln w="12700">
            <a:solidFill>
              <a:srgbClr val="000000"/>
            </a:solidFill>
            <a:tailEnd type="triangle"/>
          </a:ln>
        </p:spPr>
        <p:txBody>
          <a:bodyPr lIns="65023" tIns="65023" rIns="65023" bIns="65023"/>
          <a:lstStyle/>
          <a:p>
            <a:pPr algn="l" defTabSz="650240">
              <a:defRPr b="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89" name="Title 1"/>
          <p:cNvSpPr txBox="1"/>
          <p:nvPr>
            <p:ph type="title"/>
          </p:nvPr>
        </p:nvSpPr>
        <p:spPr>
          <a:xfrm>
            <a:off x="297629" y="234568"/>
            <a:ext cx="12409542" cy="985183"/>
          </a:xfrm>
          <a:prstGeom prst="rect">
            <a:avLst/>
          </a:prstGeom>
        </p:spPr>
        <p:txBody>
          <a:bodyPr/>
          <a:lstStyle>
            <a:lvl1pPr algn="ctr" defTabSz="591718">
              <a:defRPr b="0" sz="5642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Motion field + camera motion</a:t>
            </a:r>
          </a:p>
        </p:txBody>
      </p:sp>
      <p:sp>
        <p:nvSpPr>
          <p:cNvPr id="290" name="TextBox 7"/>
          <p:cNvSpPr txBox="1"/>
          <p:nvPr/>
        </p:nvSpPr>
        <p:spPr>
          <a:xfrm>
            <a:off x="-1" y="9456862"/>
            <a:ext cx="2146162" cy="2951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>
            <a:lvl1pPr algn="l" defTabSz="650240">
              <a:defRPr b="0" sz="11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Slide adapted from K. Grauman.</a:t>
            </a:r>
          </a:p>
        </p:txBody>
      </p:sp>
      <p:sp>
        <p:nvSpPr>
          <p:cNvPr id="291" name="Slide Number Placeholder 2"/>
          <p:cNvSpPr txBox="1"/>
          <p:nvPr>
            <p:ph type="sldNum" sz="quarter" idx="2"/>
          </p:nvPr>
        </p:nvSpPr>
        <p:spPr>
          <a:xfrm>
            <a:off x="12743460" y="8251"/>
            <a:ext cx="261340" cy="37134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Title 1"/>
          <p:cNvSpPr txBox="1"/>
          <p:nvPr>
            <p:ph type="title"/>
          </p:nvPr>
        </p:nvSpPr>
        <p:spPr>
          <a:xfrm>
            <a:off x="297629" y="234568"/>
            <a:ext cx="12409542" cy="985183"/>
          </a:xfrm>
          <a:prstGeom prst="rect">
            <a:avLst/>
          </a:prstGeom>
        </p:spPr>
        <p:txBody>
          <a:bodyPr/>
          <a:lstStyle>
            <a:lvl1pPr algn="ctr" defTabSz="591718">
              <a:defRPr b="0" sz="5642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Motion field + camera motion</a:t>
            </a:r>
          </a:p>
        </p:txBody>
      </p:sp>
      <p:pic>
        <p:nvPicPr>
          <p:cNvPr id="294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rcRect l="25781" t="57143" r="15624" b="13746"/>
          <a:stretch>
            <a:fillRect/>
          </a:stretch>
        </p:blipFill>
        <p:spPr>
          <a:xfrm>
            <a:off x="2330026" y="3173899"/>
            <a:ext cx="8128001" cy="2926081"/>
          </a:xfrm>
          <a:prstGeom prst="rect">
            <a:avLst/>
          </a:prstGeom>
          <a:ln w="12700">
            <a:miter lim="400000"/>
          </a:ln>
        </p:spPr>
      </p:pic>
      <p:sp>
        <p:nvSpPr>
          <p:cNvPr id="295" name="TextBox 4"/>
          <p:cNvSpPr txBox="1"/>
          <p:nvPr/>
        </p:nvSpPr>
        <p:spPr>
          <a:xfrm>
            <a:off x="2763519" y="6208352"/>
            <a:ext cx="2275841" cy="3713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>
            <a:spAutoFit/>
          </a:bodyPr>
          <a:lstStyle>
            <a:lvl1pPr algn="l" defTabSz="650240">
              <a:defRPr sz="16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Zoom out</a:t>
            </a:r>
          </a:p>
        </p:txBody>
      </p:sp>
      <p:sp>
        <p:nvSpPr>
          <p:cNvPr id="296" name="TextBox 5"/>
          <p:cNvSpPr txBox="1"/>
          <p:nvPr/>
        </p:nvSpPr>
        <p:spPr>
          <a:xfrm>
            <a:off x="5472853" y="6208352"/>
            <a:ext cx="2275841" cy="3713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>
            <a:spAutoFit/>
          </a:bodyPr>
          <a:lstStyle>
            <a:lvl1pPr algn="l" defTabSz="650240">
              <a:defRPr sz="16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Zoom in</a:t>
            </a:r>
          </a:p>
        </p:txBody>
      </p:sp>
      <p:sp>
        <p:nvSpPr>
          <p:cNvPr id="297" name="TextBox 6"/>
          <p:cNvSpPr txBox="1"/>
          <p:nvPr/>
        </p:nvSpPr>
        <p:spPr>
          <a:xfrm>
            <a:off x="7531946" y="6208352"/>
            <a:ext cx="3142828" cy="3713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>
            <a:spAutoFit/>
          </a:bodyPr>
          <a:lstStyle>
            <a:lvl1pPr algn="l" defTabSz="650240">
              <a:defRPr sz="16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Pan right to left</a:t>
            </a:r>
          </a:p>
        </p:txBody>
      </p:sp>
      <p:sp>
        <p:nvSpPr>
          <p:cNvPr id="298" name="TextBox 7"/>
          <p:cNvSpPr txBox="1"/>
          <p:nvPr/>
        </p:nvSpPr>
        <p:spPr>
          <a:xfrm>
            <a:off x="-1" y="9456862"/>
            <a:ext cx="2876244" cy="2951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>
            <a:lvl1pPr algn="l" defTabSz="650240">
              <a:defRPr b="0" sz="11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Slide adapted from Savarese and Grauman.</a:t>
            </a:r>
          </a:p>
        </p:txBody>
      </p:sp>
      <p:sp>
        <p:nvSpPr>
          <p:cNvPr id="299" name="Slide Number Placeholder 1"/>
          <p:cNvSpPr txBox="1"/>
          <p:nvPr>
            <p:ph type="sldNum" sz="quarter" idx="2"/>
          </p:nvPr>
        </p:nvSpPr>
        <p:spPr>
          <a:xfrm>
            <a:off x="12743460" y="8251"/>
            <a:ext cx="261340" cy="37134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96" grpId="2"/>
      <p:bldP build="whole" bldLvl="1" animBg="1" rev="0" advAuto="0" spid="297" grpId="3"/>
      <p:bldP build="whole" bldLvl="1" animBg="1" rev="0" advAuto="0" spid="295" grpId="1"/>
    </p:bldLst>
  </p:timing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